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353" r:id="rId2"/>
    <p:sldId id="496" r:id="rId3"/>
    <p:sldId id="428" r:id="rId4"/>
    <p:sldId id="430" r:id="rId5"/>
    <p:sldId id="326" r:id="rId6"/>
    <p:sldId id="321" r:id="rId7"/>
    <p:sldId id="431" r:id="rId8"/>
    <p:sldId id="332" r:id="rId9"/>
    <p:sldId id="345" r:id="rId10"/>
    <p:sldId id="330" r:id="rId11"/>
    <p:sldId id="308" r:id="rId12"/>
    <p:sldId id="504" r:id="rId13"/>
    <p:sldId id="514" r:id="rId14"/>
    <p:sldId id="515" r:id="rId15"/>
    <p:sldId id="453" r:id="rId16"/>
    <p:sldId id="374" r:id="rId17"/>
    <p:sldId id="494" r:id="rId18"/>
    <p:sldId id="505" r:id="rId19"/>
    <p:sldId id="533" r:id="rId20"/>
    <p:sldId id="506" r:id="rId21"/>
    <p:sldId id="537" r:id="rId22"/>
    <p:sldId id="488" r:id="rId23"/>
    <p:sldId id="507" r:id="rId24"/>
    <p:sldId id="489" r:id="rId25"/>
    <p:sldId id="490" r:id="rId26"/>
    <p:sldId id="536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281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229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87622774424244E-2"/>
          <c:y val="3.3092482216799071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  <c:pt idx="51">
                  <c:v>0.62790519529313349</c:v>
                </c:pt>
                <c:pt idx="52">
                  <c:v>1.2533323356430428</c:v>
                </c:pt>
                <c:pt idx="53">
                  <c:v>1.8738131458572478</c:v>
                </c:pt>
                <c:pt idx="54">
                  <c:v>2.4868988716485458</c:v>
                </c:pt>
                <c:pt idx="55">
                  <c:v>3.0901699437494727</c:v>
                </c:pt>
                <c:pt idx="56">
                  <c:v>3.6812455268467792</c:v>
                </c:pt>
                <c:pt idx="57">
                  <c:v>4.2577929156507226</c:v>
                </c:pt>
                <c:pt idx="58">
                  <c:v>4.8175367410171539</c:v>
                </c:pt>
                <c:pt idx="59">
                  <c:v>5.3582679497899646</c:v>
                </c:pt>
                <c:pt idx="60">
                  <c:v>5.8778525229247265</c:v>
                </c:pt>
                <c:pt idx="61">
                  <c:v>6.3742398974868966</c:v>
                </c:pt>
                <c:pt idx="62">
                  <c:v>6.8454710592868837</c:v>
                </c:pt>
                <c:pt idx="63">
                  <c:v>7.289686274214116</c:v>
                </c:pt>
                <c:pt idx="64">
                  <c:v>7.7051324277578939</c:v>
                </c:pt>
                <c:pt idx="65">
                  <c:v>8.0901699437494727</c:v>
                </c:pt>
                <c:pt idx="66">
                  <c:v>8.443279255020153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9.2977648588825144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9.921147013144779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8.4432792550201494</c:v>
                </c:pt>
                <c:pt idx="85">
                  <c:v>8.0901699437494763</c:v>
                </c:pt>
                <c:pt idx="86">
                  <c:v>7.7051324277578956</c:v>
                </c:pt>
                <c:pt idx="87">
                  <c:v>7.2896862742141213</c:v>
                </c:pt>
                <c:pt idx="88">
                  <c:v>6.8454710592868899</c:v>
                </c:pt>
                <c:pt idx="89">
                  <c:v>6.3742398974868966</c:v>
                </c:pt>
                <c:pt idx="90">
                  <c:v>5.8778525229247336</c:v>
                </c:pt>
                <c:pt idx="91">
                  <c:v>5.3582679497899708</c:v>
                </c:pt>
                <c:pt idx="92">
                  <c:v>4.817536741017161</c:v>
                </c:pt>
                <c:pt idx="93">
                  <c:v>4.2577929156507297</c:v>
                </c:pt>
                <c:pt idx="94">
                  <c:v>3.6812455268467787</c:v>
                </c:pt>
                <c:pt idx="95">
                  <c:v>3.0901699437494763</c:v>
                </c:pt>
                <c:pt idx="96">
                  <c:v>2.4868988716485534</c:v>
                </c:pt>
                <c:pt idx="97">
                  <c:v>1.8738131458572469</c:v>
                </c:pt>
                <c:pt idx="98">
                  <c:v>1.2533323356430466</c:v>
                </c:pt>
                <c:pt idx="99">
                  <c:v>0.6279051952931326</c:v>
                </c:pt>
                <c:pt idx="100">
                  <c:v>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761-44C7-80FE-69C2F2940D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752088"/>
        <c:axId val="240752480"/>
      </c:scatterChart>
      <c:valAx>
        <c:axId val="240752088"/>
        <c:scaling>
          <c:orientation val="minMax"/>
          <c:max val="6.7"/>
          <c:min val="0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40752480"/>
        <c:crossesAt val="0"/>
        <c:crossBetween val="midCat"/>
        <c:majorUnit val="0.1"/>
        <c:minorUnit val="0.1"/>
      </c:valAx>
      <c:valAx>
        <c:axId val="240752480"/>
        <c:scaling>
          <c:orientation val="minMax"/>
          <c:max val="12"/>
          <c:min val="0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40752088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87622774424244E-2"/>
          <c:y val="3.3092482216799071E-2"/>
          <c:w val="0.95416666666666672"/>
          <c:h val="0.93125000000000002"/>
        </c:manualLayout>
      </c:layout>
      <c:scatterChart>
        <c:scatterStyle val="smoothMarker"/>
        <c:varyColors val="0"/>
        <c:ser>
          <c:idx val="3"/>
          <c:order val="0"/>
          <c:tx>
            <c:strRef>
              <c:f>Sheet1!$E$1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Sheet1!$E$2:$E$102</c:f>
              <c:numCache>
                <c:formatCode>General</c:formatCode>
                <c:ptCount val="101"/>
                <c:pt idx="0">
                  <c:v>8.6602540378443873</c:v>
                </c:pt>
                <c:pt idx="1">
                  <c:v>8.9571176023941295</c:v>
                </c:pt>
                <c:pt idx="2">
                  <c:v>9.2186315158850061</c:v>
                </c:pt>
                <c:pt idx="3">
                  <c:v>9.4437637023748113</c:v>
                </c:pt>
                <c:pt idx="4">
                  <c:v>9.6316256679765822</c:v>
                </c:pt>
                <c:pt idx="5">
                  <c:v>9.7814760073380569</c:v>
                </c:pt>
                <c:pt idx="6">
                  <c:v>9.8927233296298827</c:v>
                </c:pt>
                <c:pt idx="7">
                  <c:v>9.9649285924950437</c:v>
                </c:pt>
                <c:pt idx="8">
                  <c:v>9.9978068347484559</c:v>
                </c:pt>
                <c:pt idx="9">
                  <c:v>9.9912283009885847</c:v>
                </c:pt>
                <c:pt idx="10">
                  <c:v>9.9452189536827333</c:v>
                </c:pt>
                <c:pt idx="11">
                  <c:v>9.859960370705048</c:v>
                </c:pt>
                <c:pt idx="12">
                  <c:v>9.7357890287316025</c:v>
                </c:pt>
                <c:pt idx="13">
                  <c:v>9.5731949753206731</c:v>
                </c:pt>
                <c:pt idx="14">
                  <c:v>9.3728198949189139</c:v>
                </c:pt>
                <c:pt idx="15">
                  <c:v>9.1354545764260084</c:v>
                </c:pt>
                <c:pt idx="16">
                  <c:v>8.8620357923121453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8.8620357923121453</c:v>
                </c:pt>
                <c:pt idx="35">
                  <c:v>9.1354545764260049</c:v>
                </c:pt>
                <c:pt idx="36">
                  <c:v>9.3728198949189139</c:v>
                </c:pt>
                <c:pt idx="37">
                  <c:v>9.5731949753206731</c:v>
                </c:pt>
                <c:pt idx="38">
                  <c:v>9.7357890287316025</c:v>
                </c:pt>
                <c:pt idx="39">
                  <c:v>9.859960370705048</c:v>
                </c:pt>
                <c:pt idx="40">
                  <c:v>9.9452189536827333</c:v>
                </c:pt>
                <c:pt idx="41">
                  <c:v>9.9912283009885829</c:v>
                </c:pt>
                <c:pt idx="42">
                  <c:v>9.9978068347484559</c:v>
                </c:pt>
                <c:pt idx="43">
                  <c:v>9.9649285924950437</c:v>
                </c:pt>
                <c:pt idx="44">
                  <c:v>9.8927233296298827</c:v>
                </c:pt>
                <c:pt idx="45">
                  <c:v>9.7814760073380587</c:v>
                </c:pt>
                <c:pt idx="46">
                  <c:v>9.6316256679765839</c:v>
                </c:pt>
                <c:pt idx="47">
                  <c:v>9.4437637023748096</c:v>
                </c:pt>
                <c:pt idx="48">
                  <c:v>9.2186315158850043</c:v>
                </c:pt>
                <c:pt idx="49">
                  <c:v>8.9571176023941295</c:v>
                </c:pt>
                <c:pt idx="50">
                  <c:v>8.6602540378443909</c:v>
                </c:pt>
                <c:pt idx="51">
                  <c:v>8.9571176023941295</c:v>
                </c:pt>
                <c:pt idx="52">
                  <c:v>9.2186315158850061</c:v>
                </c:pt>
                <c:pt idx="53">
                  <c:v>9.4437637023748131</c:v>
                </c:pt>
                <c:pt idx="54">
                  <c:v>9.6316256679765822</c:v>
                </c:pt>
                <c:pt idx="55">
                  <c:v>9.7814760073380569</c:v>
                </c:pt>
                <c:pt idx="56">
                  <c:v>9.8927233296298827</c:v>
                </c:pt>
                <c:pt idx="57">
                  <c:v>9.9649285924950437</c:v>
                </c:pt>
                <c:pt idx="58">
                  <c:v>9.9978068347484559</c:v>
                </c:pt>
                <c:pt idx="59">
                  <c:v>9.9912283009885847</c:v>
                </c:pt>
                <c:pt idx="60">
                  <c:v>9.9452189536827333</c:v>
                </c:pt>
                <c:pt idx="61">
                  <c:v>9.859960370705048</c:v>
                </c:pt>
                <c:pt idx="62">
                  <c:v>9.7357890287316025</c:v>
                </c:pt>
                <c:pt idx="63">
                  <c:v>9.5731949753206713</c:v>
                </c:pt>
                <c:pt idx="64">
                  <c:v>9.3728198949189139</c:v>
                </c:pt>
                <c:pt idx="65">
                  <c:v>9.1354545764260084</c:v>
                </c:pt>
                <c:pt idx="66">
                  <c:v>8.8620357923121436</c:v>
                </c:pt>
                <c:pt idx="67">
                  <c:v>8.7630668004386365</c:v>
                </c:pt>
                <c:pt idx="68">
                  <c:v>9.0482705246601984</c:v>
                </c:pt>
                <c:pt idx="69">
                  <c:v>9.2977648588825144</c:v>
                </c:pt>
                <c:pt idx="70">
                  <c:v>9.5105651629515346</c:v>
                </c:pt>
                <c:pt idx="71">
                  <c:v>9.6858316112863125</c:v>
                </c:pt>
                <c:pt idx="72">
                  <c:v>9.8228725072868865</c:v>
                </c:pt>
                <c:pt idx="73">
                  <c:v>9.9211470131447772</c:v>
                </c:pt>
                <c:pt idx="74">
                  <c:v>9.980267284282716</c:v>
                </c:pt>
                <c:pt idx="75">
                  <c:v>10</c:v>
                </c:pt>
                <c:pt idx="76">
                  <c:v>9.980267284282716</c:v>
                </c:pt>
                <c:pt idx="77">
                  <c:v>9.921147013144779</c:v>
                </c:pt>
                <c:pt idx="78">
                  <c:v>9.8228725072868865</c:v>
                </c:pt>
                <c:pt idx="79">
                  <c:v>9.6858316112863108</c:v>
                </c:pt>
                <c:pt idx="80">
                  <c:v>9.5105651629515364</c:v>
                </c:pt>
                <c:pt idx="81">
                  <c:v>9.2977648588825161</c:v>
                </c:pt>
                <c:pt idx="82">
                  <c:v>9.0482705246601984</c:v>
                </c:pt>
                <c:pt idx="83">
                  <c:v>8.763066800438633</c:v>
                </c:pt>
                <c:pt idx="84">
                  <c:v>8.8620357923121453</c:v>
                </c:pt>
                <c:pt idx="85">
                  <c:v>9.1354545764260049</c:v>
                </c:pt>
                <c:pt idx="86">
                  <c:v>9.3728198949189121</c:v>
                </c:pt>
                <c:pt idx="87">
                  <c:v>9.5731949753206678</c:v>
                </c:pt>
                <c:pt idx="88">
                  <c:v>9.7357890287316025</c:v>
                </c:pt>
                <c:pt idx="89">
                  <c:v>9.859960370705048</c:v>
                </c:pt>
                <c:pt idx="90">
                  <c:v>9.9452189536827333</c:v>
                </c:pt>
                <c:pt idx="91">
                  <c:v>9.9912283009885829</c:v>
                </c:pt>
                <c:pt idx="92">
                  <c:v>9.9978068347484559</c:v>
                </c:pt>
                <c:pt idx="93">
                  <c:v>9.9649285924950437</c:v>
                </c:pt>
                <c:pt idx="94">
                  <c:v>9.8927233296298844</c:v>
                </c:pt>
                <c:pt idx="95">
                  <c:v>9.7814760073380587</c:v>
                </c:pt>
                <c:pt idx="96">
                  <c:v>9.6316256679765857</c:v>
                </c:pt>
                <c:pt idx="97">
                  <c:v>9.4437637023748096</c:v>
                </c:pt>
                <c:pt idx="98">
                  <c:v>9.2186315158850061</c:v>
                </c:pt>
                <c:pt idx="99">
                  <c:v>8.9571176023941312</c:v>
                </c:pt>
                <c:pt idx="100">
                  <c:v>8.6602540378443909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C47F-4277-BAB9-11C45A2D29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753264"/>
        <c:axId val="240753656"/>
      </c:scatterChart>
      <c:valAx>
        <c:axId val="240753264"/>
        <c:scaling>
          <c:orientation val="minMax"/>
          <c:max val="6.7"/>
          <c:min val="0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40753656"/>
        <c:crossesAt val="0"/>
        <c:crossBetween val="midCat"/>
        <c:majorUnit val="0.1"/>
        <c:minorUnit val="0.1"/>
      </c:valAx>
      <c:valAx>
        <c:axId val="240753656"/>
        <c:scaling>
          <c:orientation val="minMax"/>
          <c:max val="12"/>
          <c:min val="0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40753264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image" Target="../media/image35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12" Type="http://schemas.openxmlformats.org/officeDocument/2006/relationships/image" Target="../media/image34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11" Type="http://schemas.openxmlformats.org/officeDocument/2006/relationships/image" Target="../media/image33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Relationship Id="rId14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image" Target="../media/image23.wmf"/><Relationship Id="rId3" Type="http://schemas.openxmlformats.org/officeDocument/2006/relationships/image" Target="../media/image30.wmf"/><Relationship Id="rId7" Type="http://schemas.openxmlformats.org/officeDocument/2006/relationships/image" Target="../media/image44.wmf"/><Relationship Id="rId12" Type="http://schemas.openxmlformats.org/officeDocument/2006/relationships/image" Target="../media/image36.wmf"/><Relationship Id="rId2" Type="http://schemas.openxmlformats.org/officeDocument/2006/relationships/image" Target="../media/image29.wmf"/><Relationship Id="rId16" Type="http://schemas.openxmlformats.org/officeDocument/2006/relationships/image" Target="../media/image27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11" Type="http://schemas.openxmlformats.org/officeDocument/2006/relationships/image" Target="../media/image35.wmf"/><Relationship Id="rId5" Type="http://schemas.openxmlformats.org/officeDocument/2006/relationships/image" Target="../media/image32.wmf"/><Relationship Id="rId15" Type="http://schemas.openxmlformats.org/officeDocument/2006/relationships/image" Target="../media/image26.wmf"/><Relationship Id="rId10" Type="http://schemas.openxmlformats.org/officeDocument/2006/relationships/image" Target="../media/image34.wmf"/><Relationship Id="rId4" Type="http://schemas.openxmlformats.org/officeDocument/2006/relationships/image" Target="../media/image31.wmf"/><Relationship Id="rId9" Type="http://schemas.openxmlformats.org/officeDocument/2006/relationships/image" Target="../media/image25.wmf"/><Relationship Id="rId14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image" Target="../media/image35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34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Relationship Id="rId14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image" Target="../media/image68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12" Type="http://schemas.openxmlformats.org/officeDocument/2006/relationships/image" Target="../media/image67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11" Type="http://schemas.openxmlformats.org/officeDocument/2006/relationships/image" Target="../media/image66.wmf"/><Relationship Id="rId5" Type="http://schemas.openxmlformats.org/officeDocument/2006/relationships/image" Target="../media/image61.wmf"/><Relationship Id="rId15" Type="http://schemas.openxmlformats.org/officeDocument/2006/relationships/image" Target="../media/image70.wmf"/><Relationship Id="rId10" Type="http://schemas.openxmlformats.org/officeDocument/2006/relationships/image" Target="../media/image25.wmf"/><Relationship Id="rId4" Type="http://schemas.openxmlformats.org/officeDocument/2006/relationships/image" Target="../media/image60.wmf"/><Relationship Id="rId9" Type="http://schemas.openxmlformats.org/officeDocument/2006/relationships/image" Target="../media/image65.wmf"/><Relationship Id="rId14" Type="http://schemas.openxmlformats.org/officeDocument/2006/relationships/image" Target="../media/image69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13" Type="http://schemas.openxmlformats.org/officeDocument/2006/relationships/image" Target="../media/image65.wmf"/><Relationship Id="rId3" Type="http://schemas.openxmlformats.org/officeDocument/2006/relationships/image" Target="../media/image25.wmf"/><Relationship Id="rId7" Type="http://schemas.openxmlformats.org/officeDocument/2006/relationships/image" Target="../media/image57.wmf"/><Relationship Id="rId12" Type="http://schemas.openxmlformats.org/officeDocument/2006/relationships/image" Target="../media/image64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6" Type="http://schemas.openxmlformats.org/officeDocument/2006/relationships/image" Target="../media/image68.wmf"/><Relationship Id="rId11" Type="http://schemas.openxmlformats.org/officeDocument/2006/relationships/image" Target="../media/image63.wmf"/><Relationship Id="rId5" Type="http://schemas.openxmlformats.org/officeDocument/2006/relationships/image" Target="../media/image67.wmf"/><Relationship Id="rId10" Type="http://schemas.openxmlformats.org/officeDocument/2006/relationships/image" Target="../media/image62.wmf"/><Relationship Id="rId4" Type="http://schemas.openxmlformats.org/officeDocument/2006/relationships/image" Target="../media/image66.wmf"/><Relationship Id="rId9" Type="http://schemas.openxmlformats.org/officeDocument/2006/relationships/image" Target="../media/image6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77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6" Type="http://schemas.openxmlformats.org/officeDocument/2006/relationships/image" Target="../media/image76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CAC27-C48F-4AFB-ACBA-6FD1DBD2C42F}" type="datetimeFigureOut">
              <a:rPr lang="fr-CH" smtClean="0"/>
              <a:t>11.11.2024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83F44-5754-4487-A45A-6D5FFA55CCA9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15832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149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652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685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246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152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80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35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2442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6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11.11.2024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67890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11.11.2024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9941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95FD-FB2D-455D-9908-0FAEA96C0153}" type="datetimeFigureOut">
              <a:rPr lang="fr-CH" smtClean="0"/>
              <a:t>11.11.2024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90743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wmf"/><Relationship Id="rId3" Type="http://schemas.openxmlformats.org/officeDocument/2006/relationships/chart" Target="../charts/chart1.xml"/><Relationship Id="rId7" Type="http://schemas.openxmlformats.org/officeDocument/2006/relationships/image" Target="../media/image2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jpeg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5.wmf"/><Relationship Id="rId3" Type="http://schemas.openxmlformats.org/officeDocument/2006/relationships/chart" Target="../charts/chart2.xml"/><Relationship Id="rId7" Type="http://schemas.openxmlformats.org/officeDocument/2006/relationships/image" Target="../media/image2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8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jpeg"/><Relationship Id="rId5" Type="http://schemas.openxmlformats.org/officeDocument/2006/relationships/oleObject" Target="../embeddings/oleObject14.bin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16.wmf"/><Relationship Id="rId18" Type="http://schemas.openxmlformats.org/officeDocument/2006/relationships/oleObject" Target="../embeddings/oleObject22.bin"/><Relationship Id="rId3" Type="http://schemas.openxmlformats.org/officeDocument/2006/relationships/oleObject" Target="../embeddings/oleObject15.bin"/><Relationship Id="rId21" Type="http://schemas.openxmlformats.org/officeDocument/2006/relationships/image" Target="../media/image20.wmf"/><Relationship Id="rId7" Type="http://schemas.openxmlformats.org/officeDocument/2006/relationships/image" Target="../media/image22.png"/><Relationship Id="rId12" Type="http://schemas.openxmlformats.org/officeDocument/2006/relationships/oleObject" Target="../embeddings/oleObject19.bin"/><Relationship Id="rId1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1.bin"/><Relationship Id="rId20" Type="http://schemas.openxmlformats.org/officeDocument/2006/relationships/oleObject" Target="../embeddings/oleObject23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11" Type="http://schemas.openxmlformats.org/officeDocument/2006/relationships/image" Target="../media/image15.wmf"/><Relationship Id="rId5" Type="http://schemas.openxmlformats.org/officeDocument/2006/relationships/oleObject" Target="../embeddings/oleObject16.bin"/><Relationship Id="rId15" Type="http://schemas.openxmlformats.org/officeDocument/2006/relationships/image" Target="../media/image17.wmf"/><Relationship Id="rId23" Type="http://schemas.openxmlformats.org/officeDocument/2006/relationships/image" Target="../media/image21.wmf"/><Relationship Id="rId10" Type="http://schemas.openxmlformats.org/officeDocument/2006/relationships/oleObject" Target="../embeddings/oleObject18.bin"/><Relationship Id="rId19" Type="http://schemas.openxmlformats.org/officeDocument/2006/relationships/image" Target="../media/image19.wmf"/><Relationship Id="rId4" Type="http://schemas.openxmlformats.org/officeDocument/2006/relationships/image" Target="../media/image12.wmf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20.bin"/><Relationship Id="rId22" Type="http://schemas.openxmlformats.org/officeDocument/2006/relationships/oleObject" Target="../embeddings/oleObject24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20.bin"/><Relationship Id="rId18" Type="http://schemas.openxmlformats.org/officeDocument/2006/relationships/image" Target="../media/image19.wmf"/><Relationship Id="rId3" Type="http://schemas.openxmlformats.org/officeDocument/2006/relationships/oleObject" Target="../embeddings/oleObject15.bin"/><Relationship Id="rId21" Type="http://schemas.openxmlformats.org/officeDocument/2006/relationships/oleObject" Target="../embeddings/oleObject24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16.wmf"/><Relationship Id="rId1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8.wmf"/><Relationship Id="rId20" Type="http://schemas.openxmlformats.org/officeDocument/2006/relationships/image" Target="../media/image20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1.bin"/><Relationship Id="rId10" Type="http://schemas.openxmlformats.org/officeDocument/2006/relationships/image" Target="../media/image15.wmf"/><Relationship Id="rId19" Type="http://schemas.openxmlformats.org/officeDocument/2006/relationships/oleObject" Target="../embeddings/oleObject23.bin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17.wmf"/><Relationship Id="rId22" Type="http://schemas.openxmlformats.org/officeDocument/2006/relationships/image" Target="../media/image21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13" Type="http://schemas.openxmlformats.org/officeDocument/2006/relationships/image" Target="../media/image27.wmf"/><Relationship Id="rId18" Type="http://schemas.openxmlformats.org/officeDocument/2006/relationships/oleObject" Target="../embeddings/oleObject32.bin"/><Relationship Id="rId26" Type="http://schemas.openxmlformats.org/officeDocument/2006/relationships/oleObject" Target="../embeddings/oleObject36.bin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31.wmf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29.bin"/><Relationship Id="rId17" Type="http://schemas.openxmlformats.org/officeDocument/2006/relationships/image" Target="../media/image29.wmf"/><Relationship Id="rId25" Type="http://schemas.openxmlformats.org/officeDocument/2006/relationships/image" Target="../media/image33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1.bin"/><Relationship Id="rId20" Type="http://schemas.openxmlformats.org/officeDocument/2006/relationships/oleObject" Target="../embeddings/oleObject33.bin"/><Relationship Id="rId29" Type="http://schemas.openxmlformats.org/officeDocument/2006/relationships/image" Target="../media/image35.wmf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6.bin"/><Relationship Id="rId11" Type="http://schemas.openxmlformats.org/officeDocument/2006/relationships/image" Target="../media/image26.wmf"/><Relationship Id="rId24" Type="http://schemas.openxmlformats.org/officeDocument/2006/relationships/oleObject" Target="../embeddings/oleObject35.bin"/><Relationship Id="rId5" Type="http://schemas.openxmlformats.org/officeDocument/2006/relationships/image" Target="../media/image23.wmf"/><Relationship Id="rId15" Type="http://schemas.openxmlformats.org/officeDocument/2006/relationships/image" Target="../media/image28.wmf"/><Relationship Id="rId23" Type="http://schemas.openxmlformats.org/officeDocument/2006/relationships/image" Target="../media/image32.wmf"/><Relationship Id="rId28" Type="http://schemas.openxmlformats.org/officeDocument/2006/relationships/oleObject" Target="../embeddings/oleObject37.bin"/><Relationship Id="rId10" Type="http://schemas.openxmlformats.org/officeDocument/2006/relationships/oleObject" Target="../embeddings/oleObject28.bin"/><Relationship Id="rId19" Type="http://schemas.openxmlformats.org/officeDocument/2006/relationships/image" Target="../media/image30.wmf"/><Relationship Id="rId31" Type="http://schemas.openxmlformats.org/officeDocument/2006/relationships/image" Target="../media/image36.wmf"/><Relationship Id="rId4" Type="http://schemas.openxmlformats.org/officeDocument/2006/relationships/oleObject" Target="../embeddings/oleObject25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30.bin"/><Relationship Id="rId22" Type="http://schemas.openxmlformats.org/officeDocument/2006/relationships/oleObject" Target="../embeddings/oleObject34.bin"/><Relationship Id="rId27" Type="http://schemas.openxmlformats.org/officeDocument/2006/relationships/image" Target="../media/image34.wmf"/><Relationship Id="rId30" Type="http://schemas.openxmlformats.org/officeDocument/2006/relationships/oleObject" Target="../embeddings/oleObject3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41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8.wmf"/><Relationship Id="rId12" Type="http://schemas.openxmlformats.org/officeDocument/2006/relationships/oleObject" Target="../embeddings/oleObject43.bin"/><Relationship Id="rId17" Type="http://schemas.openxmlformats.org/officeDocument/2006/relationships/image" Target="../media/image43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5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40.wmf"/><Relationship Id="rId5" Type="http://schemas.openxmlformats.org/officeDocument/2006/relationships/image" Target="../media/image37.wmf"/><Relationship Id="rId15" Type="http://schemas.openxmlformats.org/officeDocument/2006/relationships/image" Target="../media/image42.wmf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39.wmf"/><Relationship Id="rId14" Type="http://schemas.openxmlformats.org/officeDocument/2006/relationships/oleObject" Target="../embeddings/oleObject4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32.wmf"/><Relationship Id="rId18" Type="http://schemas.openxmlformats.org/officeDocument/2006/relationships/oleObject" Target="../embeddings/oleObject47.bin"/><Relationship Id="rId26" Type="http://schemas.openxmlformats.org/officeDocument/2006/relationships/oleObject" Target="../embeddings/oleObject38.bin"/><Relationship Id="rId3" Type="http://schemas.openxmlformats.org/officeDocument/2006/relationships/notesSlide" Target="../notesSlides/notesSlide4.xml"/><Relationship Id="rId21" Type="http://schemas.openxmlformats.org/officeDocument/2006/relationships/image" Target="../media/image25.wmf"/><Relationship Id="rId34" Type="http://schemas.openxmlformats.org/officeDocument/2006/relationships/oleObject" Target="../embeddings/oleObject29.bin"/><Relationship Id="rId7" Type="http://schemas.openxmlformats.org/officeDocument/2006/relationships/image" Target="../media/image29.wmf"/><Relationship Id="rId12" Type="http://schemas.openxmlformats.org/officeDocument/2006/relationships/oleObject" Target="../embeddings/oleObject34.bin"/><Relationship Id="rId17" Type="http://schemas.openxmlformats.org/officeDocument/2006/relationships/image" Target="../media/image44.wmf"/><Relationship Id="rId25" Type="http://schemas.openxmlformats.org/officeDocument/2006/relationships/image" Target="../media/image35.wmf"/><Relationship Id="rId33" Type="http://schemas.openxmlformats.org/officeDocument/2006/relationships/image" Target="../media/image2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6.bin"/><Relationship Id="rId20" Type="http://schemas.openxmlformats.org/officeDocument/2006/relationships/oleObject" Target="../embeddings/oleObject27.bin"/><Relationship Id="rId29" Type="http://schemas.openxmlformats.org/officeDocument/2006/relationships/image" Target="../media/image23.wmf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31.wmf"/><Relationship Id="rId24" Type="http://schemas.openxmlformats.org/officeDocument/2006/relationships/oleObject" Target="../embeddings/oleObject37.bin"/><Relationship Id="rId32" Type="http://schemas.openxmlformats.org/officeDocument/2006/relationships/oleObject" Target="../embeddings/oleObject28.bin"/><Relationship Id="rId5" Type="http://schemas.openxmlformats.org/officeDocument/2006/relationships/image" Target="../media/image28.wmf"/><Relationship Id="rId15" Type="http://schemas.openxmlformats.org/officeDocument/2006/relationships/image" Target="../media/image33.wmf"/><Relationship Id="rId23" Type="http://schemas.openxmlformats.org/officeDocument/2006/relationships/image" Target="../media/image34.wmf"/><Relationship Id="rId28" Type="http://schemas.openxmlformats.org/officeDocument/2006/relationships/oleObject" Target="../embeddings/oleObject48.bin"/><Relationship Id="rId10" Type="http://schemas.openxmlformats.org/officeDocument/2006/relationships/oleObject" Target="../embeddings/oleObject33.bin"/><Relationship Id="rId19" Type="http://schemas.openxmlformats.org/officeDocument/2006/relationships/image" Target="../media/image45.wmf"/><Relationship Id="rId31" Type="http://schemas.openxmlformats.org/officeDocument/2006/relationships/image" Target="../media/image24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0.wmf"/><Relationship Id="rId14" Type="http://schemas.openxmlformats.org/officeDocument/2006/relationships/oleObject" Target="../embeddings/oleObject35.bin"/><Relationship Id="rId22" Type="http://schemas.openxmlformats.org/officeDocument/2006/relationships/oleObject" Target="../embeddings/oleObject36.bin"/><Relationship Id="rId27" Type="http://schemas.openxmlformats.org/officeDocument/2006/relationships/image" Target="../media/image36.wmf"/><Relationship Id="rId30" Type="http://schemas.openxmlformats.org/officeDocument/2006/relationships/oleObject" Target="../embeddings/oleObject49.bin"/><Relationship Id="rId35" Type="http://schemas.openxmlformats.org/officeDocument/2006/relationships/image" Target="../media/image27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image" Target="../media/image50.wmf"/><Relationship Id="rId18" Type="http://schemas.openxmlformats.org/officeDocument/2006/relationships/oleObject" Target="../embeddings/oleObject57.bin"/><Relationship Id="rId26" Type="http://schemas.openxmlformats.org/officeDocument/2006/relationships/oleObject" Target="../embeddings/oleObject61.bin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54.wmf"/><Relationship Id="rId7" Type="http://schemas.openxmlformats.org/officeDocument/2006/relationships/image" Target="../media/image47.wmf"/><Relationship Id="rId12" Type="http://schemas.openxmlformats.org/officeDocument/2006/relationships/oleObject" Target="../embeddings/oleObject54.bin"/><Relationship Id="rId17" Type="http://schemas.openxmlformats.org/officeDocument/2006/relationships/image" Target="../media/image52.wmf"/><Relationship Id="rId25" Type="http://schemas.openxmlformats.org/officeDocument/2006/relationships/image" Target="../media/image5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6.bin"/><Relationship Id="rId20" Type="http://schemas.openxmlformats.org/officeDocument/2006/relationships/oleObject" Target="../embeddings/oleObject58.bin"/><Relationship Id="rId29" Type="http://schemas.openxmlformats.org/officeDocument/2006/relationships/image" Target="../media/image35.wmf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49.wmf"/><Relationship Id="rId24" Type="http://schemas.openxmlformats.org/officeDocument/2006/relationships/oleObject" Target="../embeddings/oleObject60.bin"/><Relationship Id="rId5" Type="http://schemas.openxmlformats.org/officeDocument/2006/relationships/image" Target="../media/image46.wmf"/><Relationship Id="rId15" Type="http://schemas.openxmlformats.org/officeDocument/2006/relationships/image" Target="../media/image51.wmf"/><Relationship Id="rId23" Type="http://schemas.openxmlformats.org/officeDocument/2006/relationships/image" Target="../media/image55.wmf"/><Relationship Id="rId28" Type="http://schemas.openxmlformats.org/officeDocument/2006/relationships/oleObject" Target="../embeddings/oleObject62.bin"/><Relationship Id="rId10" Type="http://schemas.openxmlformats.org/officeDocument/2006/relationships/oleObject" Target="../embeddings/oleObject53.bin"/><Relationship Id="rId19" Type="http://schemas.openxmlformats.org/officeDocument/2006/relationships/image" Target="../media/image53.wmf"/><Relationship Id="rId31" Type="http://schemas.openxmlformats.org/officeDocument/2006/relationships/image" Target="../media/image36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48.wmf"/><Relationship Id="rId14" Type="http://schemas.openxmlformats.org/officeDocument/2006/relationships/oleObject" Target="../embeddings/oleObject55.bin"/><Relationship Id="rId22" Type="http://schemas.openxmlformats.org/officeDocument/2006/relationships/oleObject" Target="../embeddings/oleObject59.bin"/><Relationship Id="rId27" Type="http://schemas.openxmlformats.org/officeDocument/2006/relationships/image" Target="../media/image34.wmf"/><Relationship Id="rId30" Type="http://schemas.openxmlformats.org/officeDocument/2006/relationships/oleObject" Target="../embeddings/oleObject63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6.bin"/><Relationship Id="rId13" Type="http://schemas.openxmlformats.org/officeDocument/2006/relationships/image" Target="../media/image61.wmf"/><Relationship Id="rId18" Type="http://schemas.openxmlformats.org/officeDocument/2006/relationships/oleObject" Target="../embeddings/oleObject71.bin"/><Relationship Id="rId26" Type="http://schemas.openxmlformats.org/officeDocument/2006/relationships/oleObject" Target="../embeddings/oleObject75.bin"/><Relationship Id="rId3" Type="http://schemas.openxmlformats.org/officeDocument/2006/relationships/notesSlide" Target="../notesSlides/notesSlide6.xml"/><Relationship Id="rId21" Type="http://schemas.openxmlformats.org/officeDocument/2006/relationships/image" Target="../media/image65.wmf"/><Relationship Id="rId34" Type="http://schemas.openxmlformats.org/officeDocument/2006/relationships/image" Target="../media/image70.wmf"/><Relationship Id="rId7" Type="http://schemas.openxmlformats.org/officeDocument/2006/relationships/image" Target="../media/image58.wmf"/><Relationship Id="rId12" Type="http://schemas.openxmlformats.org/officeDocument/2006/relationships/oleObject" Target="../embeddings/oleObject68.bin"/><Relationship Id="rId17" Type="http://schemas.openxmlformats.org/officeDocument/2006/relationships/image" Target="../media/image63.wmf"/><Relationship Id="rId25" Type="http://schemas.openxmlformats.org/officeDocument/2006/relationships/image" Target="../media/image66.wmf"/><Relationship Id="rId33" Type="http://schemas.openxmlformats.org/officeDocument/2006/relationships/oleObject" Target="../embeddings/oleObject79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70.bin"/><Relationship Id="rId20" Type="http://schemas.openxmlformats.org/officeDocument/2006/relationships/oleObject" Target="../embeddings/oleObject72.bin"/><Relationship Id="rId29" Type="http://schemas.openxmlformats.org/officeDocument/2006/relationships/image" Target="../media/image68.wmf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65.bin"/><Relationship Id="rId11" Type="http://schemas.openxmlformats.org/officeDocument/2006/relationships/image" Target="../media/image60.wmf"/><Relationship Id="rId24" Type="http://schemas.openxmlformats.org/officeDocument/2006/relationships/oleObject" Target="../embeddings/oleObject74.bin"/><Relationship Id="rId32" Type="http://schemas.openxmlformats.org/officeDocument/2006/relationships/image" Target="../media/image69.wmf"/><Relationship Id="rId5" Type="http://schemas.openxmlformats.org/officeDocument/2006/relationships/image" Target="../media/image57.wmf"/><Relationship Id="rId15" Type="http://schemas.openxmlformats.org/officeDocument/2006/relationships/image" Target="../media/image62.wmf"/><Relationship Id="rId23" Type="http://schemas.openxmlformats.org/officeDocument/2006/relationships/image" Target="../media/image25.wmf"/><Relationship Id="rId28" Type="http://schemas.openxmlformats.org/officeDocument/2006/relationships/oleObject" Target="../embeddings/oleObject76.bin"/><Relationship Id="rId10" Type="http://schemas.openxmlformats.org/officeDocument/2006/relationships/oleObject" Target="../embeddings/oleObject67.bin"/><Relationship Id="rId19" Type="http://schemas.openxmlformats.org/officeDocument/2006/relationships/image" Target="../media/image64.wmf"/><Relationship Id="rId31" Type="http://schemas.openxmlformats.org/officeDocument/2006/relationships/oleObject" Target="../embeddings/oleObject78.bin"/><Relationship Id="rId4" Type="http://schemas.openxmlformats.org/officeDocument/2006/relationships/oleObject" Target="../embeddings/oleObject64.bin"/><Relationship Id="rId9" Type="http://schemas.openxmlformats.org/officeDocument/2006/relationships/image" Target="../media/image59.wmf"/><Relationship Id="rId14" Type="http://schemas.openxmlformats.org/officeDocument/2006/relationships/oleObject" Target="../embeddings/oleObject69.bin"/><Relationship Id="rId22" Type="http://schemas.openxmlformats.org/officeDocument/2006/relationships/oleObject" Target="../embeddings/oleObject73.bin"/><Relationship Id="rId27" Type="http://schemas.openxmlformats.org/officeDocument/2006/relationships/image" Target="../media/image67.wmf"/><Relationship Id="rId30" Type="http://schemas.openxmlformats.org/officeDocument/2006/relationships/oleObject" Target="../embeddings/oleObject7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2.bin"/><Relationship Id="rId13" Type="http://schemas.openxmlformats.org/officeDocument/2006/relationships/image" Target="../media/image67.wmf"/><Relationship Id="rId18" Type="http://schemas.openxmlformats.org/officeDocument/2006/relationships/image" Target="../media/image57.wmf"/><Relationship Id="rId26" Type="http://schemas.openxmlformats.org/officeDocument/2006/relationships/image" Target="../media/image63.wmf"/><Relationship Id="rId3" Type="http://schemas.openxmlformats.org/officeDocument/2006/relationships/notesSlide" Target="../notesSlides/notesSlide8.xml"/><Relationship Id="rId21" Type="http://schemas.openxmlformats.org/officeDocument/2006/relationships/oleObject" Target="../embeddings/oleObject89.bin"/><Relationship Id="rId7" Type="http://schemas.openxmlformats.org/officeDocument/2006/relationships/image" Target="../media/image59.wmf"/><Relationship Id="rId12" Type="http://schemas.openxmlformats.org/officeDocument/2006/relationships/oleObject" Target="../embeddings/oleObject84.bin"/><Relationship Id="rId17" Type="http://schemas.openxmlformats.org/officeDocument/2006/relationships/oleObject" Target="../embeddings/oleObject87.bin"/><Relationship Id="rId25" Type="http://schemas.openxmlformats.org/officeDocument/2006/relationships/oleObject" Target="../embeddings/oleObject91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6.bin"/><Relationship Id="rId20" Type="http://schemas.openxmlformats.org/officeDocument/2006/relationships/image" Target="../media/image60.wmf"/><Relationship Id="rId29" Type="http://schemas.openxmlformats.org/officeDocument/2006/relationships/oleObject" Target="../embeddings/oleObject93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1.bin"/><Relationship Id="rId11" Type="http://schemas.openxmlformats.org/officeDocument/2006/relationships/image" Target="../media/image66.wmf"/><Relationship Id="rId24" Type="http://schemas.openxmlformats.org/officeDocument/2006/relationships/image" Target="../media/image62.wmf"/><Relationship Id="rId5" Type="http://schemas.openxmlformats.org/officeDocument/2006/relationships/image" Target="../media/image58.wmf"/><Relationship Id="rId15" Type="http://schemas.openxmlformats.org/officeDocument/2006/relationships/image" Target="../media/image68.wmf"/><Relationship Id="rId23" Type="http://schemas.openxmlformats.org/officeDocument/2006/relationships/oleObject" Target="../embeddings/oleObject90.bin"/><Relationship Id="rId28" Type="http://schemas.openxmlformats.org/officeDocument/2006/relationships/image" Target="../media/image64.wmf"/><Relationship Id="rId10" Type="http://schemas.openxmlformats.org/officeDocument/2006/relationships/oleObject" Target="../embeddings/oleObject83.bin"/><Relationship Id="rId19" Type="http://schemas.openxmlformats.org/officeDocument/2006/relationships/oleObject" Target="../embeddings/oleObject88.bin"/><Relationship Id="rId4" Type="http://schemas.openxmlformats.org/officeDocument/2006/relationships/oleObject" Target="../embeddings/oleObject80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85.bin"/><Relationship Id="rId22" Type="http://schemas.openxmlformats.org/officeDocument/2006/relationships/image" Target="../media/image61.wmf"/><Relationship Id="rId27" Type="http://schemas.openxmlformats.org/officeDocument/2006/relationships/oleObject" Target="../embeddings/oleObject92.bin"/><Relationship Id="rId30" Type="http://schemas.openxmlformats.org/officeDocument/2006/relationships/image" Target="../media/image65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oleObject" Target="../embeddings/oleObject98.bin"/><Relationship Id="rId18" Type="http://schemas.openxmlformats.org/officeDocument/2006/relationships/image" Target="../media/image77.wmf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95.bin"/><Relationship Id="rId12" Type="http://schemas.openxmlformats.org/officeDocument/2006/relationships/image" Target="../media/image26.wmf"/><Relationship Id="rId17" Type="http://schemas.openxmlformats.org/officeDocument/2006/relationships/oleObject" Target="../embeddings/oleObject100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6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74.wmf"/><Relationship Id="rId11" Type="http://schemas.openxmlformats.org/officeDocument/2006/relationships/oleObject" Target="../embeddings/oleObject97.bin"/><Relationship Id="rId5" Type="http://schemas.openxmlformats.org/officeDocument/2006/relationships/oleObject" Target="../embeddings/oleObject94.bin"/><Relationship Id="rId15" Type="http://schemas.openxmlformats.org/officeDocument/2006/relationships/oleObject" Target="../embeddings/oleObject99.bin"/><Relationship Id="rId10" Type="http://schemas.openxmlformats.org/officeDocument/2006/relationships/image" Target="../media/image25.wmf"/><Relationship Id="rId4" Type="http://schemas.openxmlformats.org/officeDocument/2006/relationships/image" Target="../media/image78.png"/><Relationship Id="rId9" Type="http://schemas.openxmlformats.org/officeDocument/2006/relationships/oleObject" Target="../embeddings/oleObject96.bin"/><Relationship Id="rId14" Type="http://schemas.openxmlformats.org/officeDocument/2006/relationships/image" Target="../media/image27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Conversion d'énergie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Moteur à courant continu</a:t>
            </a:r>
            <a:br>
              <a:rPr lang="fr-CH" sz="2800"/>
            </a:br>
            <a:r>
              <a:rPr lang="fr-CH" sz="2800"/>
              <a:t>à aimants permanents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/>
              <a:t>v5</a:t>
            </a:r>
          </a:p>
        </p:txBody>
      </p:sp>
    </p:spTree>
    <p:extLst>
      <p:ext uri="{BB962C8B-B14F-4D97-AF65-F5344CB8AC3E}">
        <p14:creationId xmlns:p14="http://schemas.microsoft.com/office/powerpoint/2010/main" val="111747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/>
          </a:bodyPr>
          <a:lstStyle/>
          <a:p>
            <a:r>
              <a:rPr lang="fr-CH" dirty="0"/>
              <a:t>Principe de fonctionnement</a:t>
            </a:r>
          </a:p>
          <a:p>
            <a:r>
              <a:rPr lang="fr-CH" dirty="0"/>
              <a:t>Equation de tension, tension induite de mouvement et schéma équivalent</a:t>
            </a:r>
          </a:p>
          <a:p>
            <a:r>
              <a:rPr lang="fr-CH" dirty="0"/>
              <a:t>Bilan de puissance et couple électromagnétique</a:t>
            </a:r>
          </a:p>
          <a:p>
            <a:r>
              <a:rPr lang="fr-CH" dirty="0"/>
              <a:t>Moteur à courant continu à aimants permanents</a:t>
            </a:r>
          </a:p>
          <a:p>
            <a:r>
              <a:rPr lang="fr-CH" dirty="0"/>
              <a:t>Démarrage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813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3754912" y="2303703"/>
            <a:ext cx="1627632" cy="2574443"/>
            <a:chOff x="2426855" y="2040888"/>
            <a:chExt cx="1627632" cy="2574443"/>
          </a:xfrm>
        </p:grpSpPr>
        <p:cxnSp>
          <p:nvCxnSpPr>
            <p:cNvPr id="75" name="Straight Arrow Connector 74"/>
            <p:cNvCxnSpPr/>
            <p:nvPr/>
          </p:nvCxnSpPr>
          <p:spPr>
            <a:xfrm>
              <a:off x="2956886" y="2171622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stCxn id="18" idx="58"/>
              <a:endCxn id="18" idx="25"/>
            </p:cNvCxnSpPr>
            <p:nvPr/>
          </p:nvCxnSpPr>
          <p:spPr>
            <a:xfrm>
              <a:off x="3237623" y="2198869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/>
            <p:nvPr/>
          </p:nvCxnSpPr>
          <p:spPr>
            <a:xfrm>
              <a:off x="3517718" y="2169496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2426855" y="2097024"/>
              <a:ext cx="0" cy="2189638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/>
            <p:cNvCxnSpPr/>
            <p:nvPr/>
          </p:nvCxnSpPr>
          <p:spPr>
            <a:xfrm>
              <a:off x="2670374" y="2048091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>
              <a:off x="3810647" y="2040888"/>
              <a:ext cx="0" cy="2416462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>
              <a:off x="4054487" y="2103120"/>
              <a:ext cx="0" cy="2177446"/>
            </a:xfrm>
            <a:prstGeom prst="straightConnector1">
              <a:avLst/>
            </a:prstGeom>
            <a:ln w="476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Freeform 17"/>
          <p:cNvSpPr/>
          <p:nvPr/>
        </p:nvSpPr>
        <p:spPr>
          <a:xfrm rot="20580000" flipV="1">
            <a:off x="15993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3897482" y="832111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05413" y="4893571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3194081" y="3317376"/>
            <a:ext cx="500458" cy="646331"/>
            <a:chOff x="1866024" y="3054561"/>
            <a:chExt cx="500458" cy="646331"/>
          </a:xfrm>
        </p:grpSpPr>
        <p:sp>
          <p:nvSpPr>
            <p:cNvPr id="20" name="TextBox 19"/>
            <p:cNvSpPr txBox="1"/>
            <p:nvPr/>
          </p:nvSpPr>
          <p:spPr>
            <a:xfrm>
              <a:off x="1866024" y="3054561"/>
              <a:ext cx="50045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3600">
                  <a:solidFill>
                    <a:srgbClr val="FF0000"/>
                  </a:solidFill>
                </a:rPr>
                <a:t>B</a:t>
              </a:r>
            </a:p>
          </p:txBody>
        </p:sp>
        <p:cxnSp>
          <p:nvCxnSpPr>
            <p:cNvPr id="82" name="Straight Arrow Connector 81"/>
            <p:cNvCxnSpPr/>
            <p:nvPr/>
          </p:nvCxnSpPr>
          <p:spPr>
            <a:xfrm>
              <a:off x="1969949" y="3167459"/>
              <a:ext cx="306208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51" name="Rectangle 50"/>
          <p:cNvSpPr>
            <a:spLocks noChangeArrowheads="1"/>
          </p:cNvSpPr>
          <p:nvPr/>
        </p:nvSpPr>
        <p:spPr bwMode="auto">
          <a:xfrm>
            <a:off x="169128" y="1034709"/>
            <a:ext cx="22461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Excitation ou</a:t>
            </a:r>
          </a:p>
          <a:p>
            <a:pPr algn="ctr"/>
            <a:r>
              <a:rPr lang="fr-CH"/>
              <a:t>inducteur (stator)</a:t>
            </a:r>
            <a:endParaRPr lang="en-US"/>
          </a:p>
        </p:txBody>
      </p:sp>
      <p:cxnSp>
        <p:nvCxnSpPr>
          <p:cNvPr id="52" name="Straight Connector 51"/>
          <p:cNvCxnSpPr>
            <a:stCxn id="51" idx="2"/>
          </p:cNvCxnSpPr>
          <p:nvPr/>
        </p:nvCxnSpPr>
        <p:spPr>
          <a:xfrm>
            <a:off x="1292192" y="1681040"/>
            <a:ext cx="942125" cy="6226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E1C7C9-857F-4BB3-A3CA-A289EE693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9141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3449540" y="2546942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4" name="Group 23"/>
          <p:cNvGrpSpPr/>
          <p:nvPr/>
        </p:nvGrpSpPr>
        <p:grpSpPr>
          <a:xfrm flipV="1">
            <a:off x="4448700" y="2590820"/>
            <a:ext cx="274320" cy="2144245"/>
            <a:chOff x="5504466" y="2439384"/>
            <a:chExt cx="274320" cy="2144245"/>
          </a:xfrm>
        </p:grpSpPr>
        <p:cxnSp>
          <p:nvCxnSpPr>
            <p:cNvPr id="25" name="Straight Connector 24"/>
            <p:cNvCxnSpPr>
              <a:stCxn id="28" idx="4"/>
              <a:endCxn id="2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8" name="Flowchart: Summing Junction 27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" name="Freeform 17"/>
          <p:cNvSpPr/>
          <p:nvPr/>
        </p:nvSpPr>
        <p:spPr>
          <a:xfrm rot="20580000" flipV="1">
            <a:off x="1599389" y="735619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3897482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05413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5400000" flipV="1">
            <a:off x="4585860" y="2636942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540860" y="3164076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4540860" y="4074188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40" name="Rectangle 50"/>
          <p:cNvSpPr>
            <a:spLocks noChangeArrowheads="1"/>
          </p:cNvSpPr>
          <p:nvPr/>
        </p:nvSpPr>
        <p:spPr bwMode="auto">
          <a:xfrm>
            <a:off x="2165002" y="3346616"/>
            <a:ext cx="95891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Induit</a:t>
            </a:r>
          </a:p>
          <a:p>
            <a:pPr algn="ctr"/>
            <a:r>
              <a:rPr lang="fr-CH"/>
              <a:t>(rotor)</a:t>
            </a:r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3134186" y="3662941"/>
            <a:ext cx="323191" cy="1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50"/>
          <p:cNvSpPr>
            <a:spLocks noChangeArrowheads="1"/>
          </p:cNvSpPr>
          <p:nvPr/>
        </p:nvSpPr>
        <p:spPr bwMode="auto">
          <a:xfrm>
            <a:off x="5584586" y="2955693"/>
            <a:ext cx="1345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H"/>
              <a:t>Collecteur</a:t>
            </a:r>
            <a:endParaRPr lang="en-US"/>
          </a:p>
        </p:txBody>
      </p:sp>
      <p:sp>
        <p:nvSpPr>
          <p:cNvPr id="37" name="Rectangle 50"/>
          <p:cNvSpPr>
            <a:spLocks noChangeArrowheads="1"/>
          </p:cNvSpPr>
          <p:nvPr/>
        </p:nvSpPr>
        <p:spPr bwMode="auto">
          <a:xfrm>
            <a:off x="5584586" y="3994517"/>
            <a:ext cx="11576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H"/>
              <a:t>Charbon</a:t>
            </a:r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4937533" y="3174507"/>
            <a:ext cx="706052" cy="279978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 flipV="1">
            <a:off x="4633356" y="4124325"/>
            <a:ext cx="1010229" cy="398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>
            <a:spLocks noChangeAspect="1"/>
          </p:cNvSpPr>
          <p:nvPr/>
        </p:nvSpPr>
        <p:spPr>
          <a:xfrm>
            <a:off x="4163013" y="3247352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4272101" y="3356440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169128" y="1034709"/>
            <a:ext cx="22461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Excitation ou</a:t>
            </a:r>
          </a:p>
          <a:p>
            <a:pPr algn="ctr"/>
            <a:r>
              <a:rPr lang="fr-CH"/>
              <a:t>inducteur (stator)</a:t>
            </a:r>
            <a:endParaRPr lang="en-US"/>
          </a:p>
        </p:txBody>
      </p:sp>
      <p:cxnSp>
        <p:nvCxnSpPr>
          <p:cNvPr id="34" name="Straight Connector 33"/>
          <p:cNvCxnSpPr>
            <a:stCxn id="32" idx="2"/>
          </p:cNvCxnSpPr>
          <p:nvPr/>
        </p:nvCxnSpPr>
        <p:spPr>
          <a:xfrm>
            <a:off x="1292192" y="1681040"/>
            <a:ext cx="942125" cy="622663"/>
          </a:xfrm>
          <a:prstGeom prst="line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Chart 34"/>
          <p:cNvGraphicFramePr/>
          <p:nvPr/>
        </p:nvGraphicFramePr>
        <p:xfrm>
          <a:off x="6719558" y="0"/>
          <a:ext cx="2424442" cy="1364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8" name="Oval 37"/>
          <p:cNvSpPr/>
          <p:nvPr/>
        </p:nvSpPr>
        <p:spPr>
          <a:xfrm>
            <a:off x="6718257" y="1267874"/>
            <a:ext cx="90000" cy="9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" name="Group 2"/>
          <p:cNvGrpSpPr/>
          <p:nvPr/>
        </p:nvGrpSpPr>
        <p:grpSpPr>
          <a:xfrm>
            <a:off x="6706211" y="1313919"/>
            <a:ext cx="2356346" cy="215900"/>
            <a:chOff x="6706211" y="1313919"/>
            <a:chExt cx="2356346" cy="215900"/>
          </a:xfrm>
        </p:grpSpPr>
        <p:graphicFrame>
          <p:nvGraphicFramePr>
            <p:cNvPr id="45" name="Object 44"/>
            <p:cNvGraphicFramePr>
              <a:graphicFrameLocks noChangeAspect="1"/>
            </p:cNvGraphicFramePr>
            <p:nvPr/>
          </p:nvGraphicFramePr>
          <p:xfrm>
            <a:off x="7616819" y="1313919"/>
            <a:ext cx="5080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Equation" r:id="rId4" imgW="507960" imgH="215640" progId="Equation.DSMT4">
                    <p:embed/>
                  </p:oleObj>
                </mc:Choice>
                <mc:Fallback>
                  <p:oleObj name="Equation" r:id="rId4" imgW="507960" imgH="215640" progId="Equation.DSMT4">
                    <p:embed/>
                    <p:pic>
                      <p:nvPicPr>
                        <p:cNvPr id="45" name="Object 44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616819" y="1313919"/>
                          <a:ext cx="508000" cy="215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 noChangeAspect="1"/>
            </p:cNvGraphicFramePr>
            <p:nvPr/>
          </p:nvGraphicFramePr>
          <p:xfrm>
            <a:off x="8694257" y="1320269"/>
            <a:ext cx="3683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Equation" r:id="rId6" imgW="368280" imgH="203040" progId="Equation.DSMT4">
                    <p:embed/>
                  </p:oleObj>
                </mc:Choice>
                <mc:Fallback>
                  <p:oleObj name="Equation" r:id="rId6" imgW="368280" imgH="203040" progId="Equation.DSMT4">
                    <p:embed/>
                    <p:pic>
                      <p:nvPicPr>
                        <p:cNvPr id="46" name="Object 4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694257" y="1320269"/>
                          <a:ext cx="368300" cy="203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7" name="Object 46"/>
            <p:cNvGraphicFramePr>
              <a:graphicFrameLocks noChangeAspect="1"/>
            </p:cNvGraphicFramePr>
            <p:nvPr/>
          </p:nvGraphicFramePr>
          <p:xfrm>
            <a:off x="6706211" y="1332969"/>
            <a:ext cx="1143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Equation" r:id="rId8" imgW="114120" imgH="177480" progId="Equation.DSMT4">
                    <p:embed/>
                  </p:oleObj>
                </mc:Choice>
                <mc:Fallback>
                  <p:oleObj name="Equation" r:id="rId8" imgW="114120" imgH="177480" progId="Equation.DSMT4">
                    <p:embed/>
                    <p:pic>
                      <p:nvPicPr>
                        <p:cNvPr id="47" name="Object 46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706211" y="1332969"/>
                          <a:ext cx="114300" cy="177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8" name="Object 47"/>
          <p:cNvGraphicFramePr>
            <a:graphicFrameLocks noChangeAspect="1"/>
          </p:cNvGraphicFramePr>
          <p:nvPr/>
        </p:nvGraphicFramePr>
        <p:xfrm>
          <a:off x="6764339" y="-14816"/>
          <a:ext cx="241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10" imgW="241200" imgH="228600" progId="Equation.DSMT4">
                  <p:embed/>
                </p:oleObj>
              </mc:Choice>
              <mc:Fallback>
                <p:oleObj name="Equation" r:id="rId10" imgW="241200" imgH="228600" progId="Equation.DSMT4">
                  <p:embed/>
                  <p:pic>
                    <p:nvPicPr>
                      <p:cNvPr id="48" name="Object 4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764339" y="-14816"/>
                        <a:ext cx="241300" cy="228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C269BA-15CF-43A4-8657-26E541AFE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B8920CA3-EEC2-4B40-A94B-44F14A3DE1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25579" y="1697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Equation" r:id="rId12" imgW="2311200" imgH="444240" progId="Equation.DSMT4">
                  <p:embed/>
                </p:oleObj>
              </mc:Choice>
              <mc:Fallback>
                <p:oleObj name="Equation" r:id="rId12" imgW="2311200" imgH="44424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B8920CA3-EEC2-4B40-A94B-44F14A3DE13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725579" y="1697270"/>
                        <a:ext cx="2311400" cy="444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207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"/>
                            </p:stCondLst>
                            <p:childTnLst>
                              <p:par>
                                <p:cTn id="5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1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"/>
                            </p:stCondLst>
                            <p:childTnLst>
                              <p:par>
                                <p:cTn id="6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1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40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7 C 0.01632 -0.07246 0.04028 -0.1544 0.05955 -0.15394 C 0.07934 -0.15394 0.10052 -0.07246 0.11841 0.00185 C 0.13664 -0.07524 0.15452 -0.15394 0.17761 -0.15394 C 0.20157 -0.15394 0.22118 -0.05926 0.23646 -0.00047 " pathEditMode="relative" rAng="0" ptsTypes="AAAAA">
                                      <p:cBhvr>
                                        <p:cTn id="76" dur="6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0" grpId="0" animBg="1"/>
      <p:bldP spid="31" grpId="0" animBg="1"/>
      <p:bldP spid="40" grpId="0"/>
      <p:bldP spid="36" grpId="0"/>
      <p:bldP spid="37" grpId="0"/>
      <p:bldP spid="44" grpId="0" animBg="1"/>
      <p:bldP spid="33" grpId="0" animBg="1"/>
      <p:bldGraphic spid="35" grpId="0">
        <p:bldAsOne/>
      </p:bldGraphic>
      <p:bldP spid="38" grpId="0" animBg="1"/>
      <p:bldP spid="38" grpId="1" animBg="1"/>
      <p:bldP spid="38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 2"/>
          <p:cNvSpPr>
            <a:spLocks noChangeShapeType="1"/>
          </p:cNvSpPr>
          <p:nvPr/>
        </p:nvSpPr>
        <p:spPr bwMode="auto">
          <a:xfrm flipV="1">
            <a:off x="2684582" y="3741587"/>
            <a:ext cx="1909760" cy="9548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 flipV="1">
            <a:off x="2669129" y="2449587"/>
            <a:ext cx="1925213" cy="962608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0" name="Rectangle 19"/>
          <p:cNvSpPr/>
          <p:nvPr/>
        </p:nvSpPr>
        <p:spPr>
          <a:xfrm>
            <a:off x="2415065" y="3019366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1" name="Rectangle 20"/>
          <p:cNvSpPr/>
          <p:nvPr/>
        </p:nvSpPr>
        <p:spPr>
          <a:xfrm>
            <a:off x="2415065" y="4575681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Oval 17"/>
          <p:cNvSpPr/>
          <p:nvPr/>
        </p:nvSpPr>
        <p:spPr>
          <a:xfrm rot="5400000">
            <a:off x="1921756" y="3281170"/>
            <a:ext cx="1510186" cy="15101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Freeform 21"/>
          <p:cNvSpPr/>
          <p:nvPr/>
        </p:nvSpPr>
        <p:spPr>
          <a:xfrm>
            <a:off x="846195" y="2937340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3" name="Freeform 22"/>
          <p:cNvSpPr/>
          <p:nvPr/>
        </p:nvSpPr>
        <p:spPr>
          <a:xfrm rot="10800000">
            <a:off x="2421390" y="5022725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4" name="Oval 23"/>
          <p:cNvSpPr/>
          <p:nvPr/>
        </p:nvSpPr>
        <p:spPr>
          <a:xfrm>
            <a:off x="552864" y="2787752"/>
            <a:ext cx="297543" cy="297543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5" name="Oval 24"/>
          <p:cNvSpPr/>
          <p:nvPr/>
        </p:nvSpPr>
        <p:spPr>
          <a:xfrm>
            <a:off x="4511447" y="5000954"/>
            <a:ext cx="297543" cy="2975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Line 18"/>
          <p:cNvSpPr>
            <a:spLocks noChangeShapeType="1"/>
          </p:cNvSpPr>
          <p:nvPr/>
        </p:nvSpPr>
        <p:spPr bwMode="auto">
          <a:xfrm flipV="1">
            <a:off x="4594342" y="3741585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" name="Line 18"/>
          <p:cNvSpPr>
            <a:spLocks noChangeShapeType="1"/>
          </p:cNvSpPr>
          <p:nvPr/>
        </p:nvSpPr>
        <p:spPr bwMode="auto">
          <a:xfrm flipV="1">
            <a:off x="4594342" y="1647963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19"/>
          <p:cNvSpPr>
            <a:spLocks noChangeShapeType="1"/>
          </p:cNvSpPr>
          <p:nvPr/>
        </p:nvSpPr>
        <p:spPr bwMode="auto">
          <a:xfrm flipV="1">
            <a:off x="4592057" y="213360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19"/>
          <p:cNvSpPr>
            <a:spLocks noChangeShapeType="1"/>
          </p:cNvSpPr>
          <p:nvPr/>
        </p:nvSpPr>
        <p:spPr bwMode="auto">
          <a:xfrm flipV="1">
            <a:off x="4592057" y="3107755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18"/>
          <p:cNvSpPr>
            <a:spLocks noChangeShapeType="1"/>
          </p:cNvSpPr>
          <p:nvPr/>
        </p:nvSpPr>
        <p:spPr bwMode="auto">
          <a:xfrm flipV="1">
            <a:off x="7439413" y="213360"/>
            <a:ext cx="0" cy="2894395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749035" y="417422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Equation" r:id="rId3" imgW="177480" imgH="342720" progId="Equation.DSMT4">
                  <p:embed/>
                </p:oleObj>
              </mc:Choice>
              <mc:Fallback>
                <p:oleObj name="Equation" r:id="rId3" imgW="177480" imgH="34272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49035" y="417422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Line 56"/>
          <p:cNvSpPr>
            <a:spLocks noChangeShapeType="1"/>
          </p:cNvSpPr>
          <p:nvPr/>
        </p:nvSpPr>
        <p:spPr bwMode="auto">
          <a:xfrm flipV="1">
            <a:off x="5656325" y="688423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56"/>
          <p:cNvSpPr>
            <a:spLocks noChangeShapeType="1"/>
          </p:cNvSpPr>
          <p:nvPr/>
        </p:nvSpPr>
        <p:spPr bwMode="auto">
          <a:xfrm flipV="1">
            <a:off x="5784331" y="3916631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0" name="Object 69"/>
          <p:cNvGraphicFramePr>
            <a:graphicFrameLocks noChangeAspect="1"/>
          </p:cNvGraphicFramePr>
          <p:nvPr/>
        </p:nvGraphicFramePr>
        <p:xfrm>
          <a:off x="6029450" y="4077165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Equation" r:id="rId5" imgW="177480" imgH="342720" progId="Equation.DSMT4">
                  <p:embed/>
                </p:oleObj>
              </mc:Choice>
              <mc:Fallback>
                <p:oleObj name="Equation" r:id="rId5" imgW="177480" imgH="342720" progId="Equation.DSMT4">
                  <p:embed/>
                  <p:pic>
                    <p:nvPicPr>
                      <p:cNvPr id="70" name="Object 6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29450" y="4077165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1242274" y="2220791"/>
            <a:ext cx="11160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charbon</a:t>
            </a:r>
            <a:endParaRPr lang="en-US"/>
          </a:p>
        </p:txBody>
      </p:sp>
      <p:cxnSp>
        <p:nvCxnSpPr>
          <p:cNvPr id="71" name="Straight Connector 70"/>
          <p:cNvCxnSpPr/>
          <p:nvPr/>
        </p:nvCxnSpPr>
        <p:spPr>
          <a:xfrm>
            <a:off x="2028106" y="2558292"/>
            <a:ext cx="605082" cy="6372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rc 73"/>
          <p:cNvSpPr/>
          <p:nvPr/>
        </p:nvSpPr>
        <p:spPr>
          <a:xfrm rot="16200000">
            <a:off x="4754974" y="2719148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Arc 75"/>
          <p:cNvSpPr/>
          <p:nvPr/>
        </p:nvSpPr>
        <p:spPr>
          <a:xfrm rot="16200000">
            <a:off x="5789461" y="2201111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7" name="Arc 76"/>
          <p:cNvSpPr/>
          <p:nvPr/>
        </p:nvSpPr>
        <p:spPr>
          <a:xfrm rot="16200000">
            <a:off x="6823949" y="1683073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1333510" y="5443353"/>
            <a:ext cx="2667000" cy="1352550"/>
            <a:chOff x="1333510" y="5443353"/>
            <a:chExt cx="2667000" cy="1352550"/>
          </a:xfrm>
        </p:grpSpPr>
        <p:pic>
          <p:nvPicPr>
            <p:cNvPr id="9221" name="Picture 5" descr="Résultat de recherche d'images pour &quot;battery clipart&quot;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33510" y="5443353"/>
              <a:ext cx="2667000" cy="1352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712789" y="5934962"/>
              <a:ext cx="14045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olidFill>
                    <a:schemeClr val="bg1"/>
                  </a:solidFill>
                </a:rPr>
                <a:t>Source DC</a:t>
              </a:r>
            </a:p>
          </p:txBody>
        </p:sp>
      </p:grpSp>
      <p:cxnSp>
        <p:nvCxnSpPr>
          <p:cNvPr id="10" name="Elbow Connector 9"/>
          <p:cNvCxnSpPr>
            <a:stCxn id="9221" idx="1"/>
            <a:endCxn id="25" idx="4"/>
          </p:cNvCxnSpPr>
          <p:nvPr/>
        </p:nvCxnSpPr>
        <p:spPr>
          <a:xfrm flipV="1">
            <a:off x="4000510" y="5298497"/>
            <a:ext cx="659709" cy="821131"/>
          </a:xfrm>
          <a:prstGeom prst="bentConnector2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9221" idx="3"/>
            <a:endCxn id="24" idx="4"/>
          </p:cNvCxnSpPr>
          <p:nvPr/>
        </p:nvCxnSpPr>
        <p:spPr>
          <a:xfrm rot="10800000">
            <a:off x="701636" y="3085296"/>
            <a:ext cx="631874" cy="3034333"/>
          </a:xfrm>
          <a:prstGeom prst="bentConnector2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19"/>
          <p:cNvSpPr>
            <a:spLocks noChangeShapeType="1"/>
          </p:cNvSpPr>
          <p:nvPr/>
        </p:nvSpPr>
        <p:spPr bwMode="auto">
          <a:xfrm flipV="1">
            <a:off x="2700064" y="1426616"/>
            <a:ext cx="5219283" cy="2609646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Freeform 16"/>
          <p:cNvSpPr/>
          <p:nvPr/>
        </p:nvSpPr>
        <p:spPr>
          <a:xfrm rot="5400000">
            <a:off x="1917307" y="3281170"/>
            <a:ext cx="1519084" cy="1510186"/>
          </a:xfrm>
          <a:custGeom>
            <a:avLst/>
            <a:gdLst>
              <a:gd name="connsiteX0" fmla="*/ 678425 w 1519084"/>
              <a:gd name="connsiteY0" fmla="*/ 1 h 1510186"/>
              <a:gd name="connsiteX1" fmla="*/ 678425 w 1519084"/>
              <a:gd name="connsiteY1" fmla="*/ 213849 h 1510186"/>
              <a:gd name="connsiteX2" fmla="*/ 648815 w 1519084"/>
              <a:gd name="connsiteY2" fmla="*/ 216834 h 1510186"/>
              <a:gd name="connsiteX3" fmla="*/ 210120 w 1519084"/>
              <a:gd name="connsiteY3" fmla="*/ 755093 h 1510186"/>
              <a:gd name="connsiteX4" fmla="*/ 648815 w 1519084"/>
              <a:gd name="connsiteY4" fmla="*/ 1293353 h 1510186"/>
              <a:gd name="connsiteX5" fmla="*/ 678425 w 1519084"/>
              <a:gd name="connsiteY5" fmla="*/ 1296338 h 1510186"/>
              <a:gd name="connsiteX6" fmla="*/ 678425 w 1519084"/>
              <a:gd name="connsiteY6" fmla="*/ 1510186 h 1510186"/>
              <a:gd name="connsiteX7" fmla="*/ 606468 w 1519084"/>
              <a:gd name="connsiteY7" fmla="*/ 1499204 h 1510186"/>
              <a:gd name="connsiteX8" fmla="*/ 0 w 1519084"/>
              <a:gd name="connsiteY8" fmla="*/ 755093 h 1510186"/>
              <a:gd name="connsiteX9" fmla="*/ 606468 w 1519084"/>
              <a:gd name="connsiteY9" fmla="*/ 10982 h 1510186"/>
              <a:gd name="connsiteX10" fmla="*/ 840657 w 1519084"/>
              <a:gd name="connsiteY10" fmla="*/ 0 h 1510186"/>
              <a:gd name="connsiteX11" fmla="*/ 912616 w 1519084"/>
              <a:gd name="connsiteY11" fmla="*/ 10982 h 1510186"/>
              <a:gd name="connsiteX12" fmla="*/ 1519084 w 1519084"/>
              <a:gd name="connsiteY12" fmla="*/ 755093 h 1510186"/>
              <a:gd name="connsiteX13" fmla="*/ 912616 w 1519084"/>
              <a:gd name="connsiteY13" fmla="*/ 1499204 h 1510186"/>
              <a:gd name="connsiteX14" fmla="*/ 840657 w 1519084"/>
              <a:gd name="connsiteY14" fmla="*/ 1510186 h 1510186"/>
              <a:gd name="connsiteX15" fmla="*/ 840657 w 1519084"/>
              <a:gd name="connsiteY15" fmla="*/ 1296338 h 1510186"/>
              <a:gd name="connsiteX16" fmla="*/ 870270 w 1519084"/>
              <a:gd name="connsiteY16" fmla="*/ 1293353 h 1510186"/>
              <a:gd name="connsiteX17" fmla="*/ 1308964 w 1519084"/>
              <a:gd name="connsiteY17" fmla="*/ 755093 h 1510186"/>
              <a:gd name="connsiteX18" fmla="*/ 870270 w 1519084"/>
              <a:gd name="connsiteY18" fmla="*/ 216834 h 1510186"/>
              <a:gd name="connsiteX19" fmla="*/ 840657 w 1519084"/>
              <a:gd name="connsiteY19" fmla="*/ 213848 h 151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9084" h="1510186">
                <a:moveTo>
                  <a:pt x="678425" y="1"/>
                </a:moveTo>
                <a:lnTo>
                  <a:pt x="678425" y="213849"/>
                </a:lnTo>
                <a:lnTo>
                  <a:pt x="648815" y="216834"/>
                </a:lnTo>
                <a:cubicBezTo>
                  <a:pt x="398453" y="268065"/>
                  <a:pt x="210120" y="489586"/>
                  <a:pt x="210120" y="755093"/>
                </a:cubicBezTo>
                <a:cubicBezTo>
                  <a:pt x="210120" y="1020601"/>
                  <a:pt x="398453" y="1242121"/>
                  <a:pt x="648815" y="1293353"/>
                </a:cubicBezTo>
                <a:lnTo>
                  <a:pt x="678425" y="1296338"/>
                </a:lnTo>
                <a:lnTo>
                  <a:pt x="678425" y="1510186"/>
                </a:lnTo>
                <a:lnTo>
                  <a:pt x="606468" y="1499204"/>
                </a:lnTo>
                <a:cubicBezTo>
                  <a:pt x="260358" y="1428380"/>
                  <a:pt x="0" y="1122141"/>
                  <a:pt x="0" y="755093"/>
                </a:cubicBezTo>
                <a:cubicBezTo>
                  <a:pt x="0" y="388046"/>
                  <a:pt x="260358" y="81807"/>
                  <a:pt x="606468" y="10982"/>
                </a:cubicBezTo>
                <a:close/>
                <a:moveTo>
                  <a:pt x="840657" y="0"/>
                </a:moveTo>
                <a:lnTo>
                  <a:pt x="912616" y="10982"/>
                </a:lnTo>
                <a:cubicBezTo>
                  <a:pt x="1258727" y="81807"/>
                  <a:pt x="1519084" y="388046"/>
                  <a:pt x="1519084" y="755093"/>
                </a:cubicBezTo>
                <a:cubicBezTo>
                  <a:pt x="1519084" y="1122141"/>
                  <a:pt x="1258727" y="1428380"/>
                  <a:pt x="912616" y="1499204"/>
                </a:cubicBezTo>
                <a:lnTo>
                  <a:pt x="840657" y="1510186"/>
                </a:lnTo>
                <a:lnTo>
                  <a:pt x="840657" y="1296338"/>
                </a:lnTo>
                <a:lnTo>
                  <a:pt x="870270" y="1293353"/>
                </a:lnTo>
                <a:cubicBezTo>
                  <a:pt x="1120632" y="1242121"/>
                  <a:pt x="1308964" y="1020601"/>
                  <a:pt x="1308964" y="755093"/>
                </a:cubicBezTo>
                <a:cubicBezTo>
                  <a:pt x="1308964" y="489586"/>
                  <a:pt x="1120632" y="268065"/>
                  <a:pt x="870270" y="216834"/>
                </a:cubicBezTo>
                <a:lnTo>
                  <a:pt x="840657" y="21384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sp>
        <p:nvSpPr>
          <p:cNvPr id="73" name="Arc 72"/>
          <p:cNvSpPr/>
          <p:nvPr/>
        </p:nvSpPr>
        <p:spPr>
          <a:xfrm rot="10800000">
            <a:off x="2033872" y="3418655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Arc 7"/>
          <p:cNvSpPr/>
          <p:nvPr/>
        </p:nvSpPr>
        <p:spPr>
          <a:xfrm>
            <a:off x="2033872" y="3385326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628649" y="50166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FAC169-56B2-43B8-98A3-03D3C6652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105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1" grpId="0" animBg="1"/>
      <p:bldP spid="40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9" grpId="0" animBg="1"/>
      <p:bldP spid="67" grpId="0"/>
      <p:bldP spid="74" grpId="0" animBg="1"/>
      <p:bldP spid="76" grpId="0" animBg="1"/>
      <p:bldP spid="77" grpId="0" animBg="1"/>
      <p:bldP spid="72" grpId="0" animBg="1"/>
      <p:bldP spid="73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6308028" y="2546942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4" name="Group 23"/>
          <p:cNvGrpSpPr/>
          <p:nvPr/>
        </p:nvGrpSpPr>
        <p:grpSpPr>
          <a:xfrm rot="16200000" flipV="1">
            <a:off x="7299931" y="2590820"/>
            <a:ext cx="274320" cy="2144245"/>
            <a:chOff x="5504466" y="2439384"/>
            <a:chExt cx="274320" cy="2144245"/>
          </a:xfrm>
        </p:grpSpPr>
        <p:cxnSp>
          <p:nvCxnSpPr>
            <p:cNvPr id="25" name="Straight Connector 24"/>
            <p:cNvCxnSpPr>
              <a:stCxn id="28" idx="4"/>
              <a:endCxn id="2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8" name="Flowchart: Summing Junction 27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cxnSp>
        <p:nvCxnSpPr>
          <p:cNvPr id="29" name="Straight Arrow Connector 28"/>
          <p:cNvCxnSpPr/>
          <p:nvPr/>
        </p:nvCxnSpPr>
        <p:spPr>
          <a:xfrm flipV="1">
            <a:off x="7437091" y="2636942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7392091" y="3177737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7392091" y="4065535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Freeform 17"/>
          <p:cNvSpPr/>
          <p:nvPr/>
        </p:nvSpPr>
        <p:spPr>
          <a:xfrm rot="20580000" flipV="1">
            <a:off x="4457877" y="735619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6755970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763901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" name="Oval 31"/>
          <p:cNvSpPr>
            <a:spLocks noChangeAspect="1"/>
          </p:cNvSpPr>
          <p:nvPr/>
        </p:nvSpPr>
        <p:spPr>
          <a:xfrm>
            <a:off x="7021501" y="3247352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7130589" y="3356440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8" name="Group 47"/>
          <p:cNvGrpSpPr/>
          <p:nvPr/>
        </p:nvGrpSpPr>
        <p:grpSpPr>
          <a:xfrm rot="16200000" flipV="1">
            <a:off x="2399649" y="1647964"/>
            <a:ext cx="554400" cy="4807206"/>
            <a:chOff x="5511090" y="2439384"/>
            <a:chExt cx="247289" cy="2144245"/>
          </a:xfrm>
        </p:grpSpPr>
        <p:cxnSp>
          <p:nvCxnSpPr>
            <p:cNvPr id="49" name="Straight Connector 48"/>
            <p:cNvCxnSpPr/>
            <p:nvPr/>
          </p:nvCxnSpPr>
          <p:spPr>
            <a:xfrm rot="5400000">
              <a:off x="4809632" y="3507794"/>
              <a:ext cx="1650199" cy="689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5511090" y="4336340"/>
              <a:ext cx="247289" cy="247289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603529" y="4430358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52" name="Flowchart: Summing Junction 51"/>
            <p:cNvSpPr/>
            <p:nvPr/>
          </p:nvSpPr>
          <p:spPr>
            <a:xfrm>
              <a:off x="5511353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415065" y="3019366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3" name="Rectangle 62"/>
          <p:cNvSpPr/>
          <p:nvPr/>
        </p:nvSpPr>
        <p:spPr>
          <a:xfrm>
            <a:off x="2415065" y="4575681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4" name="Freeform 63"/>
          <p:cNvSpPr/>
          <p:nvPr/>
        </p:nvSpPr>
        <p:spPr>
          <a:xfrm>
            <a:off x="846195" y="2937340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5" name="Freeform 64"/>
          <p:cNvSpPr/>
          <p:nvPr/>
        </p:nvSpPr>
        <p:spPr>
          <a:xfrm rot="10800000">
            <a:off x="2421390" y="5022725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6" name="Oval 65"/>
          <p:cNvSpPr/>
          <p:nvPr/>
        </p:nvSpPr>
        <p:spPr>
          <a:xfrm>
            <a:off x="552864" y="2787752"/>
            <a:ext cx="297543" cy="297543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7" name="Oval 66"/>
          <p:cNvSpPr/>
          <p:nvPr/>
        </p:nvSpPr>
        <p:spPr>
          <a:xfrm>
            <a:off x="4511447" y="5000954"/>
            <a:ext cx="297543" cy="2975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628649" y="50166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sp>
        <p:nvSpPr>
          <p:cNvPr id="40" name="Oval 39"/>
          <p:cNvSpPr/>
          <p:nvPr/>
        </p:nvSpPr>
        <p:spPr>
          <a:xfrm rot="5400000">
            <a:off x="1921756" y="3281170"/>
            <a:ext cx="1510186" cy="15101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Freeform 41"/>
          <p:cNvSpPr/>
          <p:nvPr/>
        </p:nvSpPr>
        <p:spPr>
          <a:xfrm>
            <a:off x="1917307" y="3281170"/>
            <a:ext cx="1519084" cy="1510186"/>
          </a:xfrm>
          <a:custGeom>
            <a:avLst/>
            <a:gdLst>
              <a:gd name="connsiteX0" fmla="*/ 678425 w 1519084"/>
              <a:gd name="connsiteY0" fmla="*/ 1 h 1510186"/>
              <a:gd name="connsiteX1" fmla="*/ 678425 w 1519084"/>
              <a:gd name="connsiteY1" fmla="*/ 213849 h 1510186"/>
              <a:gd name="connsiteX2" fmla="*/ 648815 w 1519084"/>
              <a:gd name="connsiteY2" fmla="*/ 216834 h 1510186"/>
              <a:gd name="connsiteX3" fmla="*/ 210120 w 1519084"/>
              <a:gd name="connsiteY3" fmla="*/ 755093 h 1510186"/>
              <a:gd name="connsiteX4" fmla="*/ 648815 w 1519084"/>
              <a:gd name="connsiteY4" fmla="*/ 1293353 h 1510186"/>
              <a:gd name="connsiteX5" fmla="*/ 678425 w 1519084"/>
              <a:gd name="connsiteY5" fmla="*/ 1296338 h 1510186"/>
              <a:gd name="connsiteX6" fmla="*/ 678425 w 1519084"/>
              <a:gd name="connsiteY6" fmla="*/ 1510186 h 1510186"/>
              <a:gd name="connsiteX7" fmla="*/ 606468 w 1519084"/>
              <a:gd name="connsiteY7" fmla="*/ 1499204 h 1510186"/>
              <a:gd name="connsiteX8" fmla="*/ 0 w 1519084"/>
              <a:gd name="connsiteY8" fmla="*/ 755093 h 1510186"/>
              <a:gd name="connsiteX9" fmla="*/ 606468 w 1519084"/>
              <a:gd name="connsiteY9" fmla="*/ 10982 h 1510186"/>
              <a:gd name="connsiteX10" fmla="*/ 840657 w 1519084"/>
              <a:gd name="connsiteY10" fmla="*/ 0 h 1510186"/>
              <a:gd name="connsiteX11" fmla="*/ 912616 w 1519084"/>
              <a:gd name="connsiteY11" fmla="*/ 10982 h 1510186"/>
              <a:gd name="connsiteX12" fmla="*/ 1519084 w 1519084"/>
              <a:gd name="connsiteY12" fmla="*/ 755093 h 1510186"/>
              <a:gd name="connsiteX13" fmla="*/ 912616 w 1519084"/>
              <a:gd name="connsiteY13" fmla="*/ 1499204 h 1510186"/>
              <a:gd name="connsiteX14" fmla="*/ 840657 w 1519084"/>
              <a:gd name="connsiteY14" fmla="*/ 1510186 h 1510186"/>
              <a:gd name="connsiteX15" fmla="*/ 840657 w 1519084"/>
              <a:gd name="connsiteY15" fmla="*/ 1296338 h 1510186"/>
              <a:gd name="connsiteX16" fmla="*/ 870270 w 1519084"/>
              <a:gd name="connsiteY16" fmla="*/ 1293353 h 1510186"/>
              <a:gd name="connsiteX17" fmla="*/ 1308964 w 1519084"/>
              <a:gd name="connsiteY17" fmla="*/ 755093 h 1510186"/>
              <a:gd name="connsiteX18" fmla="*/ 870270 w 1519084"/>
              <a:gd name="connsiteY18" fmla="*/ 216834 h 1510186"/>
              <a:gd name="connsiteX19" fmla="*/ 840657 w 1519084"/>
              <a:gd name="connsiteY19" fmla="*/ 213848 h 151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9084" h="1510186">
                <a:moveTo>
                  <a:pt x="678425" y="1"/>
                </a:moveTo>
                <a:lnTo>
                  <a:pt x="678425" y="213849"/>
                </a:lnTo>
                <a:lnTo>
                  <a:pt x="648815" y="216834"/>
                </a:lnTo>
                <a:cubicBezTo>
                  <a:pt x="398453" y="268065"/>
                  <a:pt x="210120" y="489586"/>
                  <a:pt x="210120" y="755093"/>
                </a:cubicBezTo>
                <a:cubicBezTo>
                  <a:pt x="210120" y="1020601"/>
                  <a:pt x="398453" y="1242121"/>
                  <a:pt x="648815" y="1293353"/>
                </a:cubicBezTo>
                <a:lnTo>
                  <a:pt x="678425" y="1296338"/>
                </a:lnTo>
                <a:lnTo>
                  <a:pt x="678425" y="1510186"/>
                </a:lnTo>
                <a:lnTo>
                  <a:pt x="606468" y="1499204"/>
                </a:lnTo>
                <a:cubicBezTo>
                  <a:pt x="260358" y="1428380"/>
                  <a:pt x="0" y="1122141"/>
                  <a:pt x="0" y="755093"/>
                </a:cubicBezTo>
                <a:cubicBezTo>
                  <a:pt x="0" y="388046"/>
                  <a:pt x="260358" y="81807"/>
                  <a:pt x="606468" y="10982"/>
                </a:cubicBezTo>
                <a:close/>
                <a:moveTo>
                  <a:pt x="840657" y="0"/>
                </a:moveTo>
                <a:lnTo>
                  <a:pt x="912616" y="10982"/>
                </a:lnTo>
                <a:cubicBezTo>
                  <a:pt x="1258727" y="81807"/>
                  <a:pt x="1519084" y="388046"/>
                  <a:pt x="1519084" y="755093"/>
                </a:cubicBezTo>
                <a:cubicBezTo>
                  <a:pt x="1519084" y="1122141"/>
                  <a:pt x="1258727" y="1428380"/>
                  <a:pt x="912616" y="1499204"/>
                </a:cubicBezTo>
                <a:lnTo>
                  <a:pt x="840657" y="1510186"/>
                </a:lnTo>
                <a:lnTo>
                  <a:pt x="840657" y="1296338"/>
                </a:lnTo>
                <a:lnTo>
                  <a:pt x="870270" y="1293353"/>
                </a:lnTo>
                <a:cubicBezTo>
                  <a:pt x="1120632" y="1242121"/>
                  <a:pt x="1308964" y="1020601"/>
                  <a:pt x="1308964" y="755093"/>
                </a:cubicBezTo>
                <a:cubicBezTo>
                  <a:pt x="1308964" y="489586"/>
                  <a:pt x="1120632" y="268065"/>
                  <a:pt x="870270" y="216834"/>
                </a:cubicBezTo>
                <a:lnTo>
                  <a:pt x="840657" y="21384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825971" y="0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9144000" y="24276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2021B4-A38B-4E6F-86AD-2A63DF87E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5935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>
            <a:spLocks noChangeAspect="1"/>
          </p:cNvSpPr>
          <p:nvPr/>
        </p:nvSpPr>
        <p:spPr>
          <a:xfrm>
            <a:off x="3456797" y="2546942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4" name="Group 23"/>
          <p:cNvGrpSpPr/>
          <p:nvPr/>
        </p:nvGrpSpPr>
        <p:grpSpPr>
          <a:xfrm rot="-1800000" flipV="1">
            <a:off x="4430246" y="2594239"/>
            <a:ext cx="274320" cy="2144245"/>
            <a:chOff x="5504466" y="2439384"/>
            <a:chExt cx="274320" cy="2144245"/>
          </a:xfrm>
        </p:grpSpPr>
        <p:cxnSp>
          <p:nvCxnSpPr>
            <p:cNvPr id="25" name="Straight Connector 24"/>
            <p:cNvCxnSpPr>
              <a:stCxn id="28" idx="4"/>
              <a:endCxn id="2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28" name="Flowchart: Summing Junction 27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4" name="Group 33"/>
          <p:cNvGrpSpPr/>
          <p:nvPr/>
        </p:nvGrpSpPr>
        <p:grpSpPr>
          <a:xfrm rot="1800000" flipV="1">
            <a:off x="4430246" y="2594239"/>
            <a:ext cx="274320" cy="2144245"/>
            <a:chOff x="5504466" y="2439384"/>
            <a:chExt cx="274320" cy="2144245"/>
          </a:xfrm>
        </p:grpSpPr>
        <p:cxnSp>
          <p:nvCxnSpPr>
            <p:cNvPr id="35" name="Straight Connector 34"/>
            <p:cNvCxnSpPr>
              <a:stCxn id="42" idx="4"/>
              <a:endCxn id="36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42" name="Flowchart: Summing Junction 41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45" name="Group 44"/>
          <p:cNvGrpSpPr/>
          <p:nvPr/>
        </p:nvGrpSpPr>
        <p:grpSpPr>
          <a:xfrm rot="16200000" flipV="1">
            <a:off x="4430246" y="2594239"/>
            <a:ext cx="274320" cy="2144245"/>
            <a:chOff x="5504466" y="2439384"/>
            <a:chExt cx="274320" cy="2144245"/>
          </a:xfrm>
        </p:grpSpPr>
        <p:cxnSp>
          <p:nvCxnSpPr>
            <p:cNvPr id="46" name="Straight Connector 45"/>
            <p:cNvCxnSpPr>
              <a:stCxn id="49" idx="4"/>
              <a:endCxn id="47" idx="0"/>
            </p:cNvCxnSpPr>
            <p:nvPr/>
          </p:nvCxnSpPr>
          <p:spPr>
            <a:xfrm flipH="1">
              <a:off x="5641626" y="2686141"/>
              <a:ext cx="1" cy="1637052"/>
            </a:xfrm>
            <a:prstGeom prst="line">
              <a:avLst/>
            </a:prstGeom>
            <a:ln w="44450">
              <a:solidFill>
                <a:schemeClr val="tx1"/>
              </a:solidFill>
              <a:miter lim="800000"/>
              <a:headEnd type="none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/>
            <p:cNvSpPr/>
            <p:nvPr/>
          </p:nvSpPr>
          <p:spPr>
            <a:xfrm>
              <a:off x="5504466" y="4323193"/>
              <a:ext cx="274320" cy="26043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610420" y="4423784"/>
              <a:ext cx="62413" cy="59254"/>
            </a:xfrm>
            <a:prstGeom prst="ellipse">
              <a:avLst/>
            </a:prstGeom>
            <a:solidFill>
              <a:schemeClr val="tx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sp>
          <p:nvSpPr>
            <p:cNvPr id="49" name="Flowchart: Summing Junction 48"/>
            <p:cNvSpPr/>
            <p:nvPr/>
          </p:nvSpPr>
          <p:spPr>
            <a:xfrm>
              <a:off x="5518248" y="2439384"/>
              <a:ext cx="246757" cy="246757"/>
            </a:xfrm>
            <a:prstGeom prst="flowChartSummingJunction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8" name="Freeform 17"/>
          <p:cNvSpPr/>
          <p:nvPr/>
        </p:nvSpPr>
        <p:spPr>
          <a:xfrm rot="20580000" flipV="1">
            <a:off x="1599389" y="735619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/>
          <p:cNvSpPr/>
          <p:nvPr/>
        </p:nvSpPr>
        <p:spPr>
          <a:xfrm>
            <a:off x="3897482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905413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3600000" flipV="1">
            <a:off x="4572797" y="2636942"/>
            <a:ext cx="0" cy="2052000"/>
          </a:xfrm>
          <a:prstGeom prst="straightConnector1">
            <a:avLst/>
          </a:prstGeom>
          <a:ln w="88900">
            <a:gradFill>
              <a:gsLst>
                <a:gs pos="70000">
                  <a:schemeClr val="bg1">
                    <a:lumMod val="85000"/>
                  </a:schemeClr>
                </a:gs>
                <a:gs pos="75000">
                  <a:srgbClr val="FF0000"/>
                </a:gs>
                <a:gs pos="30000">
                  <a:schemeClr val="bg1">
                    <a:lumMod val="85000"/>
                  </a:schemeClr>
                </a:gs>
                <a:gs pos="25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5400000" scaled="1"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527797" y="3617942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" name="Rectangle 30"/>
          <p:cNvSpPr/>
          <p:nvPr/>
        </p:nvSpPr>
        <p:spPr>
          <a:xfrm>
            <a:off x="4527797" y="3617942"/>
            <a:ext cx="90000" cy="9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2" name="Oval 31"/>
          <p:cNvSpPr>
            <a:spLocks noChangeAspect="1"/>
          </p:cNvSpPr>
          <p:nvPr/>
        </p:nvSpPr>
        <p:spPr>
          <a:xfrm>
            <a:off x="4157207" y="3247352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3" name="Oval 32"/>
          <p:cNvSpPr>
            <a:spLocks noChangeAspect="1"/>
          </p:cNvSpPr>
          <p:nvPr/>
        </p:nvSpPr>
        <p:spPr>
          <a:xfrm>
            <a:off x="4266295" y="3356440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62586" y="2088507"/>
            <a:ext cx="0" cy="72000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3600000">
            <a:off x="774354" y="1562251"/>
            <a:ext cx="0" cy="72000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7200000">
            <a:off x="1397893" y="1569545"/>
            <a:ext cx="0" cy="720000"/>
          </a:xfrm>
          <a:prstGeom prst="straightConnector1">
            <a:avLst/>
          </a:prstGeom>
          <a:ln w="25400">
            <a:solidFill>
              <a:schemeClr val="tx1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-12600000">
            <a:off x="376191" y="2463112"/>
            <a:ext cx="1385094" cy="0"/>
          </a:xfrm>
          <a:prstGeom prst="straightConnector1">
            <a:avLst/>
          </a:prstGeom>
          <a:ln w="63500">
            <a:gradFill flip="none" rotWithShape="1">
              <a:gsLst>
                <a:gs pos="60000">
                  <a:srgbClr val="FF0000"/>
                </a:gs>
                <a:gs pos="4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100000">
                  <a:srgbClr val="FF0000"/>
                </a:gs>
              </a:gsLst>
              <a:lin ang="12600000" scaled="0"/>
              <a:tileRect/>
            </a:gra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0" y="750474"/>
            <a:ext cx="232804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/>
              <a:t>Somme vectorielle de la contribution de chaque spire</a:t>
            </a:r>
            <a:endParaRPr lang="en-US"/>
          </a:p>
        </p:txBody>
      </p:sp>
      <p:graphicFrame>
        <p:nvGraphicFramePr>
          <p:cNvPr id="38" name="Chart 37"/>
          <p:cNvGraphicFramePr/>
          <p:nvPr/>
        </p:nvGraphicFramePr>
        <p:xfrm>
          <a:off x="6719558" y="0"/>
          <a:ext cx="2424442" cy="1364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" name="Oval 38"/>
          <p:cNvSpPr/>
          <p:nvPr/>
        </p:nvSpPr>
        <p:spPr>
          <a:xfrm>
            <a:off x="6719558" y="335343"/>
            <a:ext cx="90000" cy="9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3" name="Group 42"/>
          <p:cNvGrpSpPr/>
          <p:nvPr/>
        </p:nvGrpSpPr>
        <p:grpSpPr>
          <a:xfrm>
            <a:off x="6706211" y="1313919"/>
            <a:ext cx="2356346" cy="215900"/>
            <a:chOff x="6706211" y="1313919"/>
            <a:chExt cx="2356346" cy="215900"/>
          </a:xfrm>
        </p:grpSpPr>
        <p:graphicFrame>
          <p:nvGraphicFramePr>
            <p:cNvPr id="51" name="Object 50"/>
            <p:cNvGraphicFramePr>
              <a:graphicFrameLocks noChangeAspect="1"/>
            </p:cNvGraphicFramePr>
            <p:nvPr/>
          </p:nvGraphicFramePr>
          <p:xfrm>
            <a:off x="7616819" y="1313919"/>
            <a:ext cx="5080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2" name="Equation" r:id="rId4" imgW="507960" imgH="215640" progId="Equation.DSMT4">
                    <p:embed/>
                  </p:oleObj>
                </mc:Choice>
                <mc:Fallback>
                  <p:oleObj name="Equation" r:id="rId4" imgW="507960" imgH="215640" progId="Equation.DSMT4">
                    <p:embed/>
                    <p:pic>
                      <p:nvPicPr>
                        <p:cNvPr id="51" name="Object 50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616819" y="1313919"/>
                          <a:ext cx="508000" cy="215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/>
            <p:cNvGraphicFramePr>
              <a:graphicFrameLocks noChangeAspect="1"/>
            </p:cNvGraphicFramePr>
            <p:nvPr/>
          </p:nvGraphicFramePr>
          <p:xfrm>
            <a:off x="8694257" y="1320269"/>
            <a:ext cx="3683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3" name="Equation" r:id="rId6" imgW="368280" imgH="203040" progId="Equation.DSMT4">
                    <p:embed/>
                  </p:oleObj>
                </mc:Choice>
                <mc:Fallback>
                  <p:oleObj name="Equation" r:id="rId6" imgW="368280" imgH="203040" progId="Equation.DSMT4">
                    <p:embed/>
                    <p:pic>
                      <p:nvPicPr>
                        <p:cNvPr id="52" name="Object 51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694257" y="1320269"/>
                          <a:ext cx="368300" cy="2032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" name="Object 52"/>
            <p:cNvGraphicFramePr>
              <a:graphicFrameLocks noChangeAspect="1"/>
            </p:cNvGraphicFramePr>
            <p:nvPr/>
          </p:nvGraphicFramePr>
          <p:xfrm>
            <a:off x="6706211" y="1332969"/>
            <a:ext cx="1143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4" name="Equation" r:id="rId8" imgW="114120" imgH="177480" progId="Equation.DSMT4">
                    <p:embed/>
                  </p:oleObj>
                </mc:Choice>
                <mc:Fallback>
                  <p:oleObj name="Equation" r:id="rId8" imgW="114120" imgH="177480" progId="Equation.DSMT4">
                    <p:embed/>
                    <p:pic>
                      <p:nvPicPr>
                        <p:cNvPr id="53" name="Object 52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706211" y="1332969"/>
                          <a:ext cx="114300" cy="177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6764339" y="-14816"/>
          <a:ext cx="241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10" imgW="241200" imgH="228600" progId="Equation.DSMT4">
                  <p:embed/>
                </p:oleObj>
              </mc:Choice>
              <mc:Fallback>
                <p:oleObj name="Equation" r:id="rId10" imgW="241200" imgH="22860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764339" y="-14816"/>
                        <a:ext cx="241300" cy="228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B54F91-3FCC-4227-97A7-3B5A05C0A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8FA056E1-ADEA-4197-A188-3C5A4C532D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25579" y="1697270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Equation" r:id="rId12" imgW="2311200" imgH="444240" progId="Equation.DSMT4">
                  <p:embed/>
                </p:oleObj>
              </mc:Choice>
              <mc:Fallback>
                <p:oleObj name="Equation" r:id="rId12" imgW="2311200" imgH="444240" progId="Equation.DSMT4">
                  <p:embed/>
                  <p:pic>
                    <p:nvPicPr>
                      <p:cNvPr id="55" name="Object 54">
                        <a:extLst>
                          <a:ext uri="{FF2B5EF4-FFF2-40B4-BE49-F238E27FC236}">
                            <a16:creationId xmlns:a16="http://schemas.microsoft.com/office/drawing/2014/main" id="{8FA056E1-ADEA-4197-A188-3C5A4C532D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725579" y="1697270"/>
                        <a:ext cx="2311400" cy="444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175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476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5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58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0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40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092 C 0.00277 -0.00625 0.00781 -0.01898 0.01771 -0.01898 C 0.02378 -0.02222 0.03402 -0.00555 0.03923 0.00116 C 0.04444 -0.00578 0.04774 -0.01782 0.05798 -0.01759 C 0.06423 -0.02106 0.07343 -0.00625 0.07777 0.00116 C 0.08437 -0.00486 0.09149 -0.02291 0.09809 -0.01898 C 0.10781 -0.01898 0.11389 -0.00532 0.11736 0.00417 C 0.12291 -0.00555 0.12673 -0.01458 0.13663 -0.01782 C 0.14305 -0.02199 0.1526 -0.00578 0.15781 0.00139 C 0.16337 -0.00625 0.16996 -0.01713 0.17656 -0.01759 C 0.18298 -0.01782 0.19114 -0.00578 0.1967 -0.00023 C 0.20295 -0.00532 0.21093 -0.02083 0.21753 -0.01782 C 0.22725 -0.01504 0.23194 -0.00324 0.2368 0.00186 " pathEditMode="relative" rAng="0" ptsTypes="AAAAAAAAAAAAA">
                                      <p:cBhvr>
                                        <p:cTn id="64" dur="9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0" grpId="1"/>
      <p:bldGraphic spid="38" grpId="0">
        <p:bldAsOne/>
      </p:bldGraphic>
      <p:bldP spid="39" grpId="0" animBg="1"/>
      <p:bldP spid="39" grpId="1" animBg="1"/>
      <p:bldP spid="39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51" r="10989"/>
          <a:stretch/>
        </p:blipFill>
        <p:spPr>
          <a:xfrm>
            <a:off x="0" y="906182"/>
            <a:ext cx="9144000" cy="5951818"/>
          </a:xfrm>
          <a:prstGeom prst="rect">
            <a:avLst/>
          </a:prstGeom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8515349" y="975982"/>
            <a:ext cx="6286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>
                <a:solidFill>
                  <a:srgbClr val="FFFF00"/>
                </a:solidFill>
              </a:rPr>
              <a:t>CFF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DC13D0-1ABE-40E7-A0D8-6F6C3A0F3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0460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 2"/>
          <p:cNvSpPr>
            <a:spLocks noChangeShapeType="1"/>
          </p:cNvSpPr>
          <p:nvPr/>
        </p:nvSpPr>
        <p:spPr bwMode="auto">
          <a:xfrm flipV="1">
            <a:off x="2684582" y="3741587"/>
            <a:ext cx="1909760" cy="9548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 flipV="1">
            <a:off x="2669129" y="2449587"/>
            <a:ext cx="1925213" cy="962608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0" name="Rectangle 19"/>
          <p:cNvSpPr/>
          <p:nvPr/>
        </p:nvSpPr>
        <p:spPr>
          <a:xfrm>
            <a:off x="2415065" y="3019366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1" name="Rectangle 20"/>
          <p:cNvSpPr/>
          <p:nvPr/>
        </p:nvSpPr>
        <p:spPr>
          <a:xfrm>
            <a:off x="2415065" y="4575681"/>
            <a:ext cx="523568" cy="4774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" name="Oval 17"/>
          <p:cNvSpPr/>
          <p:nvPr/>
        </p:nvSpPr>
        <p:spPr>
          <a:xfrm rot="5400000">
            <a:off x="1921756" y="3281170"/>
            <a:ext cx="1510186" cy="151018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2" name="Freeform 21"/>
          <p:cNvSpPr/>
          <p:nvPr/>
        </p:nvSpPr>
        <p:spPr>
          <a:xfrm>
            <a:off x="846195" y="2937340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3" name="Freeform 22"/>
          <p:cNvSpPr/>
          <p:nvPr/>
        </p:nvSpPr>
        <p:spPr>
          <a:xfrm rot="10800000">
            <a:off x="2421390" y="5022725"/>
            <a:ext cx="2090057" cy="111670"/>
          </a:xfrm>
          <a:custGeom>
            <a:avLst/>
            <a:gdLst>
              <a:gd name="connsiteX0" fmla="*/ 2090057 w 2090057"/>
              <a:gd name="connsiteY0" fmla="*/ 94343 h 94343"/>
              <a:gd name="connsiteX1" fmla="*/ 0 w 2090057"/>
              <a:gd name="connsiteY1" fmla="*/ 0 h 94343"/>
              <a:gd name="connsiteX0" fmla="*/ 2090057 w 2090057"/>
              <a:gd name="connsiteY0" fmla="*/ 94343 h 109371"/>
              <a:gd name="connsiteX1" fmla="*/ 0 w 2090057"/>
              <a:gd name="connsiteY1" fmla="*/ 0 h 109371"/>
              <a:gd name="connsiteX0" fmla="*/ 2090057 w 2090057"/>
              <a:gd name="connsiteY0" fmla="*/ 94343 h 111670"/>
              <a:gd name="connsiteX1" fmla="*/ 0 w 2090057"/>
              <a:gd name="connsiteY1" fmla="*/ 0 h 11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0057" h="111670">
                <a:moveTo>
                  <a:pt x="2090057" y="94343"/>
                </a:moveTo>
                <a:cubicBezTo>
                  <a:pt x="1214777" y="151002"/>
                  <a:pt x="432367" y="55261"/>
                  <a:pt x="0" y="0"/>
                </a:cubicBezTo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4" name="Oval 23"/>
          <p:cNvSpPr/>
          <p:nvPr/>
        </p:nvSpPr>
        <p:spPr>
          <a:xfrm>
            <a:off x="552864" y="2787752"/>
            <a:ext cx="297543" cy="297543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5" name="Oval 24"/>
          <p:cNvSpPr/>
          <p:nvPr/>
        </p:nvSpPr>
        <p:spPr>
          <a:xfrm>
            <a:off x="4511447" y="5000954"/>
            <a:ext cx="297543" cy="2975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Line 18"/>
          <p:cNvSpPr>
            <a:spLocks noChangeShapeType="1"/>
          </p:cNvSpPr>
          <p:nvPr/>
        </p:nvSpPr>
        <p:spPr bwMode="auto">
          <a:xfrm flipV="1">
            <a:off x="4594342" y="3741585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" name="Line 18"/>
          <p:cNvSpPr>
            <a:spLocks noChangeShapeType="1"/>
          </p:cNvSpPr>
          <p:nvPr/>
        </p:nvSpPr>
        <p:spPr bwMode="auto">
          <a:xfrm flipV="1">
            <a:off x="4594342" y="1647963"/>
            <a:ext cx="0" cy="79200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19"/>
          <p:cNvSpPr>
            <a:spLocks noChangeShapeType="1"/>
          </p:cNvSpPr>
          <p:nvPr/>
        </p:nvSpPr>
        <p:spPr bwMode="auto">
          <a:xfrm flipV="1">
            <a:off x="4592057" y="213360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19"/>
          <p:cNvSpPr>
            <a:spLocks noChangeShapeType="1"/>
          </p:cNvSpPr>
          <p:nvPr/>
        </p:nvSpPr>
        <p:spPr bwMode="auto">
          <a:xfrm flipV="1">
            <a:off x="4592057" y="3107755"/>
            <a:ext cx="2847356" cy="1423680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18"/>
          <p:cNvSpPr>
            <a:spLocks noChangeShapeType="1"/>
          </p:cNvSpPr>
          <p:nvPr/>
        </p:nvSpPr>
        <p:spPr bwMode="auto">
          <a:xfrm flipV="1">
            <a:off x="7439413" y="213360"/>
            <a:ext cx="0" cy="2894395"/>
          </a:xfrm>
          <a:prstGeom prst="line">
            <a:avLst/>
          </a:prstGeom>
          <a:noFill/>
          <a:ln w="57150" cap="rnd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749035" y="417422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3" imgW="177480" imgH="342720" progId="Equation.DSMT4">
                  <p:embed/>
                </p:oleObj>
              </mc:Choice>
              <mc:Fallback>
                <p:oleObj name="Equation" r:id="rId3" imgW="177480" imgH="34272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49035" y="417422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Line 56"/>
          <p:cNvSpPr>
            <a:spLocks noChangeShapeType="1"/>
          </p:cNvSpPr>
          <p:nvPr/>
        </p:nvSpPr>
        <p:spPr bwMode="auto">
          <a:xfrm flipV="1">
            <a:off x="5656325" y="688423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56"/>
          <p:cNvSpPr>
            <a:spLocks noChangeShapeType="1"/>
          </p:cNvSpPr>
          <p:nvPr/>
        </p:nvSpPr>
        <p:spPr bwMode="auto">
          <a:xfrm flipV="1">
            <a:off x="5784331" y="3916631"/>
            <a:ext cx="541020" cy="268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0" name="Object 69"/>
          <p:cNvGraphicFramePr>
            <a:graphicFrameLocks noChangeAspect="1"/>
          </p:cNvGraphicFramePr>
          <p:nvPr/>
        </p:nvGraphicFramePr>
        <p:xfrm>
          <a:off x="6029450" y="4077165"/>
          <a:ext cx="177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5" imgW="177480" imgH="342720" progId="Equation.DSMT4">
                  <p:embed/>
                </p:oleObj>
              </mc:Choice>
              <mc:Fallback>
                <p:oleObj name="Equation" r:id="rId5" imgW="177480" imgH="342720" progId="Equation.DSMT4">
                  <p:embed/>
                  <p:pic>
                    <p:nvPicPr>
                      <p:cNvPr id="70" name="Object 6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29450" y="4077165"/>
                        <a:ext cx="177800" cy="342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1242274" y="2220791"/>
            <a:ext cx="11160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H"/>
              <a:t>charbon</a:t>
            </a:r>
            <a:endParaRPr lang="en-US"/>
          </a:p>
        </p:txBody>
      </p:sp>
      <p:cxnSp>
        <p:nvCxnSpPr>
          <p:cNvPr id="71" name="Straight Connector 70"/>
          <p:cNvCxnSpPr/>
          <p:nvPr/>
        </p:nvCxnSpPr>
        <p:spPr>
          <a:xfrm>
            <a:off x="2028106" y="2558292"/>
            <a:ext cx="605082" cy="6372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rc 73"/>
          <p:cNvSpPr/>
          <p:nvPr/>
        </p:nvSpPr>
        <p:spPr>
          <a:xfrm rot="16200000">
            <a:off x="4754974" y="2719148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Arc 75"/>
          <p:cNvSpPr/>
          <p:nvPr/>
        </p:nvSpPr>
        <p:spPr>
          <a:xfrm rot="16200000">
            <a:off x="5789461" y="2201111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7" name="Arc 76"/>
          <p:cNvSpPr/>
          <p:nvPr/>
        </p:nvSpPr>
        <p:spPr>
          <a:xfrm rot="16200000">
            <a:off x="6823949" y="1683073"/>
            <a:ext cx="423485" cy="423485"/>
          </a:xfrm>
          <a:prstGeom prst="arc">
            <a:avLst>
              <a:gd name="adj1" fmla="val 16200000"/>
              <a:gd name="adj2" fmla="val 13795346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1333510" y="5443353"/>
            <a:ext cx="2667000" cy="1352550"/>
            <a:chOff x="1333510" y="5443353"/>
            <a:chExt cx="2667000" cy="1352550"/>
          </a:xfrm>
        </p:grpSpPr>
        <p:pic>
          <p:nvPicPr>
            <p:cNvPr id="9221" name="Picture 5" descr="Résultat de recherche d'images pour &quot;battery clipart&quot;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33510" y="5443353"/>
              <a:ext cx="2667000" cy="1352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712789" y="5934962"/>
              <a:ext cx="14045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solidFill>
                    <a:schemeClr val="bg1"/>
                  </a:solidFill>
                </a:rPr>
                <a:t>Source DC</a:t>
              </a:r>
            </a:p>
          </p:txBody>
        </p:sp>
      </p:grpSp>
      <p:cxnSp>
        <p:nvCxnSpPr>
          <p:cNvPr id="10" name="Elbow Connector 9"/>
          <p:cNvCxnSpPr>
            <a:stCxn id="9221" idx="1"/>
            <a:endCxn id="25" idx="4"/>
          </p:cNvCxnSpPr>
          <p:nvPr/>
        </p:nvCxnSpPr>
        <p:spPr>
          <a:xfrm flipV="1">
            <a:off x="4000510" y="5298497"/>
            <a:ext cx="659709" cy="821131"/>
          </a:xfrm>
          <a:prstGeom prst="bentConnector2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>
            <a:stCxn id="9221" idx="3"/>
            <a:endCxn id="24" idx="4"/>
          </p:cNvCxnSpPr>
          <p:nvPr/>
        </p:nvCxnSpPr>
        <p:spPr>
          <a:xfrm rot="10800000">
            <a:off x="701636" y="3085296"/>
            <a:ext cx="631874" cy="3034333"/>
          </a:xfrm>
          <a:prstGeom prst="bentConnector2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19"/>
          <p:cNvSpPr>
            <a:spLocks noChangeShapeType="1"/>
          </p:cNvSpPr>
          <p:nvPr/>
        </p:nvSpPr>
        <p:spPr bwMode="auto">
          <a:xfrm flipV="1">
            <a:off x="2700064" y="1426616"/>
            <a:ext cx="5219283" cy="2609646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Freeform 16"/>
          <p:cNvSpPr/>
          <p:nvPr/>
        </p:nvSpPr>
        <p:spPr>
          <a:xfrm rot="5400000">
            <a:off x="1917307" y="3281170"/>
            <a:ext cx="1519084" cy="1510186"/>
          </a:xfrm>
          <a:custGeom>
            <a:avLst/>
            <a:gdLst>
              <a:gd name="connsiteX0" fmla="*/ 678425 w 1519084"/>
              <a:gd name="connsiteY0" fmla="*/ 1 h 1510186"/>
              <a:gd name="connsiteX1" fmla="*/ 678425 w 1519084"/>
              <a:gd name="connsiteY1" fmla="*/ 213849 h 1510186"/>
              <a:gd name="connsiteX2" fmla="*/ 648815 w 1519084"/>
              <a:gd name="connsiteY2" fmla="*/ 216834 h 1510186"/>
              <a:gd name="connsiteX3" fmla="*/ 210120 w 1519084"/>
              <a:gd name="connsiteY3" fmla="*/ 755093 h 1510186"/>
              <a:gd name="connsiteX4" fmla="*/ 648815 w 1519084"/>
              <a:gd name="connsiteY4" fmla="*/ 1293353 h 1510186"/>
              <a:gd name="connsiteX5" fmla="*/ 678425 w 1519084"/>
              <a:gd name="connsiteY5" fmla="*/ 1296338 h 1510186"/>
              <a:gd name="connsiteX6" fmla="*/ 678425 w 1519084"/>
              <a:gd name="connsiteY6" fmla="*/ 1510186 h 1510186"/>
              <a:gd name="connsiteX7" fmla="*/ 606468 w 1519084"/>
              <a:gd name="connsiteY7" fmla="*/ 1499204 h 1510186"/>
              <a:gd name="connsiteX8" fmla="*/ 0 w 1519084"/>
              <a:gd name="connsiteY8" fmla="*/ 755093 h 1510186"/>
              <a:gd name="connsiteX9" fmla="*/ 606468 w 1519084"/>
              <a:gd name="connsiteY9" fmla="*/ 10982 h 1510186"/>
              <a:gd name="connsiteX10" fmla="*/ 840657 w 1519084"/>
              <a:gd name="connsiteY10" fmla="*/ 0 h 1510186"/>
              <a:gd name="connsiteX11" fmla="*/ 912616 w 1519084"/>
              <a:gd name="connsiteY11" fmla="*/ 10982 h 1510186"/>
              <a:gd name="connsiteX12" fmla="*/ 1519084 w 1519084"/>
              <a:gd name="connsiteY12" fmla="*/ 755093 h 1510186"/>
              <a:gd name="connsiteX13" fmla="*/ 912616 w 1519084"/>
              <a:gd name="connsiteY13" fmla="*/ 1499204 h 1510186"/>
              <a:gd name="connsiteX14" fmla="*/ 840657 w 1519084"/>
              <a:gd name="connsiteY14" fmla="*/ 1510186 h 1510186"/>
              <a:gd name="connsiteX15" fmla="*/ 840657 w 1519084"/>
              <a:gd name="connsiteY15" fmla="*/ 1296338 h 1510186"/>
              <a:gd name="connsiteX16" fmla="*/ 870270 w 1519084"/>
              <a:gd name="connsiteY16" fmla="*/ 1293353 h 1510186"/>
              <a:gd name="connsiteX17" fmla="*/ 1308964 w 1519084"/>
              <a:gd name="connsiteY17" fmla="*/ 755093 h 1510186"/>
              <a:gd name="connsiteX18" fmla="*/ 870270 w 1519084"/>
              <a:gd name="connsiteY18" fmla="*/ 216834 h 1510186"/>
              <a:gd name="connsiteX19" fmla="*/ 840657 w 1519084"/>
              <a:gd name="connsiteY19" fmla="*/ 213848 h 151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9084" h="1510186">
                <a:moveTo>
                  <a:pt x="678425" y="1"/>
                </a:moveTo>
                <a:lnTo>
                  <a:pt x="678425" y="213849"/>
                </a:lnTo>
                <a:lnTo>
                  <a:pt x="648815" y="216834"/>
                </a:lnTo>
                <a:cubicBezTo>
                  <a:pt x="398453" y="268065"/>
                  <a:pt x="210120" y="489586"/>
                  <a:pt x="210120" y="755093"/>
                </a:cubicBezTo>
                <a:cubicBezTo>
                  <a:pt x="210120" y="1020601"/>
                  <a:pt x="398453" y="1242121"/>
                  <a:pt x="648815" y="1293353"/>
                </a:cubicBezTo>
                <a:lnTo>
                  <a:pt x="678425" y="1296338"/>
                </a:lnTo>
                <a:lnTo>
                  <a:pt x="678425" y="1510186"/>
                </a:lnTo>
                <a:lnTo>
                  <a:pt x="606468" y="1499204"/>
                </a:lnTo>
                <a:cubicBezTo>
                  <a:pt x="260358" y="1428380"/>
                  <a:pt x="0" y="1122141"/>
                  <a:pt x="0" y="755093"/>
                </a:cubicBezTo>
                <a:cubicBezTo>
                  <a:pt x="0" y="388046"/>
                  <a:pt x="260358" y="81807"/>
                  <a:pt x="606468" y="10982"/>
                </a:cubicBezTo>
                <a:close/>
                <a:moveTo>
                  <a:pt x="840657" y="0"/>
                </a:moveTo>
                <a:lnTo>
                  <a:pt x="912616" y="10982"/>
                </a:lnTo>
                <a:cubicBezTo>
                  <a:pt x="1258727" y="81807"/>
                  <a:pt x="1519084" y="388046"/>
                  <a:pt x="1519084" y="755093"/>
                </a:cubicBezTo>
                <a:cubicBezTo>
                  <a:pt x="1519084" y="1122141"/>
                  <a:pt x="1258727" y="1428380"/>
                  <a:pt x="912616" y="1499204"/>
                </a:cubicBezTo>
                <a:lnTo>
                  <a:pt x="840657" y="1510186"/>
                </a:lnTo>
                <a:lnTo>
                  <a:pt x="840657" y="1296338"/>
                </a:lnTo>
                <a:lnTo>
                  <a:pt x="870270" y="1293353"/>
                </a:lnTo>
                <a:cubicBezTo>
                  <a:pt x="1120632" y="1242121"/>
                  <a:pt x="1308964" y="1020601"/>
                  <a:pt x="1308964" y="755093"/>
                </a:cubicBezTo>
                <a:cubicBezTo>
                  <a:pt x="1308964" y="489586"/>
                  <a:pt x="1120632" y="268065"/>
                  <a:pt x="870270" y="216834"/>
                </a:cubicBezTo>
                <a:lnTo>
                  <a:pt x="840657" y="21384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sp>
        <p:nvSpPr>
          <p:cNvPr id="73" name="Arc 72"/>
          <p:cNvSpPr/>
          <p:nvPr/>
        </p:nvSpPr>
        <p:spPr>
          <a:xfrm rot="10800000">
            <a:off x="2033872" y="3418655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Arc 7"/>
          <p:cNvSpPr/>
          <p:nvPr/>
        </p:nvSpPr>
        <p:spPr>
          <a:xfrm>
            <a:off x="2033872" y="3385326"/>
            <a:ext cx="1266277" cy="1266277"/>
          </a:xfrm>
          <a:prstGeom prst="arc">
            <a:avLst>
              <a:gd name="adj1" fmla="val 16200000"/>
              <a:gd name="adj2" fmla="val 19483607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628649" y="50166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 collecteur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925151-8AA9-4BC3-A595-515B387E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2871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PICT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9084"/>
            <a:ext cx="9144000" cy="489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Les charbons</a:t>
            </a:r>
          </a:p>
        </p:txBody>
      </p:sp>
      <p:sp>
        <p:nvSpPr>
          <p:cNvPr id="39" name="Line 3"/>
          <p:cNvSpPr>
            <a:spLocks noChangeShapeType="1"/>
          </p:cNvSpPr>
          <p:nvPr/>
        </p:nvSpPr>
        <p:spPr bwMode="auto">
          <a:xfrm>
            <a:off x="3701144" y="4463141"/>
            <a:ext cx="703942" cy="1278618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round/>
            <a:headEnd type="triangle" w="lg" len="lg"/>
            <a:tailEnd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auto">
          <a:xfrm>
            <a:off x="4065135" y="5741759"/>
            <a:ext cx="12969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/>
              <a:t>charbons</a:t>
            </a:r>
            <a:endParaRPr lang="en-US"/>
          </a:p>
        </p:txBody>
      </p:sp>
      <p:sp>
        <p:nvSpPr>
          <p:cNvPr id="44" name="Line 5"/>
          <p:cNvSpPr>
            <a:spLocks noChangeShapeType="1"/>
          </p:cNvSpPr>
          <p:nvPr/>
        </p:nvSpPr>
        <p:spPr bwMode="auto">
          <a:xfrm flipH="1">
            <a:off x="5043714" y="4062184"/>
            <a:ext cx="2552474" cy="1679575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round/>
            <a:headEnd type="triangle" w="lg" len="lg"/>
            <a:tailEnd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3924300" y="1182459"/>
            <a:ext cx="20161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CH"/>
              <a:t>support avec ressorts d’appui</a:t>
            </a:r>
            <a:endParaRPr lang="en-US"/>
          </a:p>
        </p:txBody>
      </p:sp>
      <p:sp>
        <p:nvSpPr>
          <p:cNvPr id="46" name="Line 7"/>
          <p:cNvSpPr>
            <a:spLocks noChangeShapeType="1"/>
          </p:cNvSpPr>
          <p:nvPr/>
        </p:nvSpPr>
        <p:spPr bwMode="auto">
          <a:xfrm flipH="1" flipV="1">
            <a:off x="4787899" y="1830158"/>
            <a:ext cx="1126671" cy="1094470"/>
          </a:xfrm>
          <a:prstGeom prst="line">
            <a:avLst/>
          </a:prstGeom>
          <a:noFill/>
          <a:ln w="25400">
            <a:solidFill>
              <a:schemeClr val="bg1">
                <a:lumMod val="75000"/>
              </a:schemeClr>
            </a:solidFill>
            <a:round/>
            <a:headEnd type="triangle" w="lg" len="lg"/>
            <a:tailEnd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691D59-31F3-42C8-BF09-95D78426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1404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378" name="Picture 2" descr="IMG_16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7379" name="Text Box 3"/>
          <p:cNvSpPr txBox="1">
            <a:spLocks noChangeArrowheads="1"/>
          </p:cNvSpPr>
          <p:nvPr/>
        </p:nvSpPr>
        <p:spPr bwMode="auto">
          <a:xfrm>
            <a:off x="6948488" y="693738"/>
            <a:ext cx="13684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/>
              <a:t>Collecteur</a:t>
            </a:r>
            <a:endParaRPr lang="en-US"/>
          </a:p>
        </p:txBody>
      </p:sp>
      <p:sp>
        <p:nvSpPr>
          <p:cNvPr id="357380" name="Line 4"/>
          <p:cNvSpPr>
            <a:spLocks noChangeShapeType="1"/>
          </p:cNvSpPr>
          <p:nvPr/>
        </p:nvSpPr>
        <p:spPr bwMode="auto">
          <a:xfrm flipV="1">
            <a:off x="6011863" y="1125538"/>
            <a:ext cx="1152525" cy="16557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lg" len="lg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1161F4D-D5A0-49F2-AEFC-295C11F41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982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/>
          </a:bodyPr>
          <a:lstStyle/>
          <a:p>
            <a:r>
              <a:rPr lang="fr-CH" dirty="0"/>
              <a:t>Principe de fonctionnement</a:t>
            </a:r>
          </a:p>
          <a:p>
            <a:r>
              <a:rPr lang="fr-CH" dirty="0">
                <a:solidFill>
                  <a:srgbClr val="FF0000"/>
                </a:solidFill>
              </a:rPr>
              <a:t>Equation de tension, tension induite de mouvement et schéma équivalent</a:t>
            </a:r>
          </a:p>
          <a:p>
            <a:r>
              <a:rPr lang="fr-CH" dirty="0"/>
              <a:t>Bilan de puissance et couple électromagnétique </a:t>
            </a:r>
          </a:p>
          <a:p>
            <a:r>
              <a:rPr lang="fr-CH" dirty="0"/>
              <a:t>Moteur à courant continu à aimants permanents</a:t>
            </a:r>
          </a:p>
          <a:p>
            <a:r>
              <a:rPr lang="fr-CH" dirty="0"/>
              <a:t>Démarrage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3882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0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1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0" name="Straight Connector 39"/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6" name="Donut 55"/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59" name="Straight Connector 5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val 57"/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1" name="Group 70"/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72" name="Group 71"/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77" name="Freeform 76"/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73" name="Rectangle 72"/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79080" y="3694919"/>
            <a:ext cx="4479287" cy="29781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  <p:sp>
        <p:nvSpPr>
          <p:cNvPr id="2" name="Arc 1"/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2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3" name="Equation" r:id="rId10" imgW="291960" imgH="266400" progId="Equation.DSMT4">
                  <p:embed/>
                </p:oleObj>
              </mc:Choice>
              <mc:Fallback>
                <p:oleObj name="Equation" r:id="rId10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4" name="Equation" r:id="rId12" imgW="114120" imgH="266400" progId="Equation.DSMT4">
                  <p:embed/>
                </p:oleObj>
              </mc:Choice>
              <mc:Fallback>
                <p:oleObj name="Equation" r:id="rId12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5" name="Equation" r:id="rId14" imgW="203040" imgH="203040" progId="Equation.DSMT4">
                  <p:embed/>
                </p:oleObj>
              </mc:Choice>
              <mc:Fallback>
                <p:oleObj name="Equation" r:id="rId14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6" name="Equation" r:id="rId16" imgW="1600200" imgH="736560" progId="Equation.DSMT4">
                  <p:embed/>
                </p:oleObj>
              </mc:Choice>
              <mc:Fallback>
                <p:oleObj name="Equation" r:id="rId16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7" name="Equation" r:id="rId18" imgW="876240" imgH="342720" progId="Equation.DSMT4">
                  <p:embed/>
                </p:oleObj>
              </mc:Choice>
              <mc:Fallback>
                <p:oleObj name="Equation" r:id="rId18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Equation" r:id="rId20" imgW="812520" imgH="380880" progId="Equation.DSMT4">
                  <p:embed/>
                </p:oleObj>
              </mc:Choice>
              <mc:Fallback>
                <p:oleObj name="Equation" r:id="rId20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" name="Equation" r:id="rId22" imgW="825480" imgH="736560" progId="Equation.DSMT4">
                  <p:embed/>
                </p:oleObj>
              </mc:Choice>
              <mc:Fallback>
                <p:oleObj name="Equation" r:id="rId22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6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4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5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2540585" y="5569707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c 1"/>
          <p:cNvSpPr/>
          <p:nvPr/>
        </p:nvSpPr>
        <p:spPr>
          <a:xfrm>
            <a:off x="2010576" y="5455098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3175695" y="5427135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6" name="Equation" r:id="rId7" imgW="266400" imgH="266400" progId="Equation.DSMT4">
                  <p:embed/>
                </p:oleObj>
              </mc:Choice>
              <mc:Fallback>
                <p:oleObj name="Equation" r:id="rId7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695" y="5427135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1705949" y="4096622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2660769" y="3835739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3038937" y="4473914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7" name="Equation" r:id="rId9" imgW="291960" imgH="266400" progId="Equation.DSMT4">
                  <p:embed/>
                </p:oleObj>
              </mc:Choice>
              <mc:Fallback>
                <p:oleObj name="Equation" r:id="rId9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937" y="4473914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1731349" y="5261859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2405611" y="483243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2405611" y="440195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2405611" y="397307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2405611" y="418805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2405611" y="461693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2405611" y="5047419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2404948" y="4079448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2404948" y="4293888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2404948" y="4508328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2404948" y="4722768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2404948" y="4938810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2404948" y="5153250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1705949" y="3955947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26112" y="4088151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8" name="Equation" r:id="rId11" imgW="114120" imgH="266400" progId="Equation.DSMT4">
                  <p:embed/>
                </p:oleObj>
              </mc:Choice>
              <mc:Fallback>
                <p:oleObj name="Equation" r:id="rId11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26112" y="4088151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1875958" y="3955947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18100" y="4505664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9" name="Equation" r:id="rId13" imgW="203040" imgH="203040" progId="Equation.DSMT4">
                  <p:embed/>
                </p:oleObj>
              </mc:Choice>
              <mc:Fallback>
                <p:oleObj name="Equation" r:id="rId13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418100" y="4505664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0" name="Equation" r:id="rId15" imgW="1600200" imgH="736560" progId="Equation.DSMT4">
                  <p:embed/>
                </p:oleObj>
              </mc:Choice>
              <mc:Fallback>
                <p:oleObj name="Equation" r:id="rId15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1" name="Equation" r:id="rId17" imgW="876240" imgH="342720" progId="Equation.DSMT4">
                  <p:embed/>
                </p:oleObj>
              </mc:Choice>
              <mc:Fallback>
                <p:oleObj name="Equation" r:id="rId17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2" name="Equation" r:id="rId19" imgW="812520" imgH="380880" progId="Equation.DSMT4">
                  <p:embed/>
                </p:oleObj>
              </mc:Choice>
              <mc:Fallback>
                <p:oleObj name="Equation" r:id="rId19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3" name="Equation" r:id="rId21" imgW="825480" imgH="736560" progId="Equation.DSMT4">
                  <p:embed/>
                </p:oleObj>
              </mc:Choice>
              <mc:Fallback>
                <p:oleObj name="Equation" r:id="rId21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" name="Oval 111">
            <a:extLst>
              <a:ext uri="{FF2B5EF4-FFF2-40B4-BE49-F238E27FC236}">
                <a16:creationId xmlns:a16="http://schemas.microsoft.com/office/drawing/2014/main" id="{A8B110C4-C2D8-4121-83FC-CC6DEE3D5E60}"/>
              </a:ext>
            </a:extLst>
          </p:cNvPr>
          <p:cNvSpPr>
            <a:spLocks noChangeAspect="1"/>
          </p:cNvSpPr>
          <p:nvPr/>
        </p:nvSpPr>
        <p:spPr>
          <a:xfrm>
            <a:off x="6451421" y="2548921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FB9A0B08-9E42-4BEC-B051-C73BFE5C4848}"/>
              </a:ext>
            </a:extLst>
          </p:cNvPr>
          <p:cNvGrpSpPr/>
          <p:nvPr/>
        </p:nvGrpSpPr>
        <p:grpSpPr>
          <a:xfrm>
            <a:off x="6490248" y="2587747"/>
            <a:ext cx="2154346" cy="2154346"/>
            <a:chOff x="6490248" y="2587747"/>
            <a:chExt cx="2154346" cy="2154346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66DB58FC-E87A-4708-A873-2EA56BEC754B}"/>
                </a:ext>
              </a:extLst>
            </p:cNvPr>
            <p:cNvGrpSpPr/>
            <p:nvPr/>
          </p:nvGrpSpPr>
          <p:grpSpPr>
            <a:xfrm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24" name="Straight Connector 123">
                <a:extLst>
                  <a:ext uri="{FF2B5EF4-FFF2-40B4-BE49-F238E27FC236}">
                    <a16:creationId xmlns:a16="http://schemas.microsoft.com/office/drawing/2014/main" id="{7A42309F-30A0-4C1E-AB69-03111CCCB178}"/>
                  </a:ext>
                </a:extLst>
              </p:cNvPr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5" name="Oval 124">
                <a:extLst>
                  <a:ext uri="{FF2B5EF4-FFF2-40B4-BE49-F238E27FC236}">
                    <a16:creationId xmlns:a16="http://schemas.microsoft.com/office/drawing/2014/main" id="{AEFFBFB5-3964-4A6A-AB48-4481193BB212}"/>
                  </a:ext>
                </a:extLst>
              </p:cNvPr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26" name="Oval 125">
                <a:extLst>
                  <a:ext uri="{FF2B5EF4-FFF2-40B4-BE49-F238E27FC236}">
                    <a16:creationId xmlns:a16="http://schemas.microsoft.com/office/drawing/2014/main" id="{FCD475E3-E2DF-4EE0-9B82-A6614BE1063F}"/>
                  </a:ext>
                </a:extLst>
              </p:cNvPr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5E4F1C6B-2FD7-43E6-A219-C656CD9AAC67}"/>
                </a:ext>
              </a:extLst>
            </p:cNvPr>
            <p:cNvGrpSpPr/>
            <p:nvPr/>
          </p:nvGrpSpPr>
          <p:grpSpPr>
            <a:xfrm rot="-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3586F131-1321-4ECD-9028-CAC08969780E}"/>
                  </a:ext>
                </a:extLst>
              </p:cNvPr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0DB3F576-E76C-42F8-AC1C-4CFC57033B03}"/>
                  </a:ext>
                </a:extLst>
              </p:cNvPr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008F78C3-3A3B-4FF3-B7B3-C3710B3833E1}"/>
                  </a:ext>
                </a:extLst>
              </p:cNvPr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336313F2-E509-49D5-95A2-C984D197BC3C}"/>
                </a:ext>
              </a:extLst>
            </p:cNvPr>
            <p:cNvGrpSpPr/>
            <p:nvPr/>
          </p:nvGrpSpPr>
          <p:grpSpPr>
            <a:xfrm rot="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95900AF1-6646-49FD-8974-4EB9E7CE2802}"/>
                  </a:ext>
                </a:extLst>
              </p:cNvPr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AA147A30-C72C-40B8-BB8B-C009E4082F39}"/>
                  </a:ext>
                </a:extLst>
              </p:cNvPr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C21490EB-B12B-4929-B661-A4E4C8B9E1C2}"/>
                  </a:ext>
                </a:extLst>
              </p:cNvPr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27" name="Freeform 157">
            <a:extLst>
              <a:ext uri="{FF2B5EF4-FFF2-40B4-BE49-F238E27FC236}">
                <a16:creationId xmlns:a16="http://schemas.microsoft.com/office/drawing/2014/main" id="{81B72319-082C-4CDC-85E4-1C7037FDA378}"/>
              </a:ext>
            </a:extLst>
          </p:cNvPr>
          <p:cNvSpPr/>
          <p:nvPr/>
        </p:nvSpPr>
        <p:spPr>
          <a:xfrm rot="20580000" flipV="1">
            <a:off x="46092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57B8C7DC-1925-489F-8C9A-E68B4B16C5FA}"/>
              </a:ext>
            </a:extLst>
          </p:cNvPr>
          <p:cNvSpPr>
            <a:spLocks noChangeAspect="1"/>
          </p:cNvSpPr>
          <p:nvPr/>
        </p:nvSpPr>
        <p:spPr>
          <a:xfrm>
            <a:off x="7151831" y="3249331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1BC6BF2F-5C45-4A64-AE41-0CA0B212A6A4}"/>
              </a:ext>
            </a:extLst>
          </p:cNvPr>
          <p:cNvSpPr>
            <a:spLocks noChangeAspect="1"/>
          </p:cNvSpPr>
          <p:nvPr/>
        </p:nvSpPr>
        <p:spPr>
          <a:xfrm>
            <a:off x="7260919" y="3358419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4B6CD6F2-EE25-40EA-9B26-63AE6021EE33}"/>
              </a:ext>
            </a:extLst>
          </p:cNvPr>
          <p:cNvCxnSpPr>
            <a:cxnSpLocks/>
          </p:cNvCxnSpPr>
          <p:nvPr/>
        </p:nvCxnSpPr>
        <p:spPr>
          <a:xfrm>
            <a:off x="5825971" y="0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BE8C396D-5144-4E20-BA7C-76F810263D38}"/>
              </a:ext>
            </a:extLst>
          </p:cNvPr>
          <p:cNvCxnSpPr>
            <a:cxnSpLocks/>
          </p:cNvCxnSpPr>
          <p:nvPr/>
        </p:nvCxnSpPr>
        <p:spPr>
          <a:xfrm>
            <a:off x="9144000" y="0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Rectangle 157">
            <a:extLst>
              <a:ext uri="{FF2B5EF4-FFF2-40B4-BE49-F238E27FC236}">
                <a16:creationId xmlns:a16="http://schemas.microsoft.com/office/drawing/2014/main" id="{57DD0200-82BA-4AB1-A1B5-E08234E7BDD8}"/>
              </a:ext>
            </a:extLst>
          </p:cNvPr>
          <p:cNvSpPr/>
          <p:nvPr/>
        </p:nvSpPr>
        <p:spPr>
          <a:xfrm>
            <a:off x="6907039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67D2DA21-DF1D-4AD0-A764-537034CEB9E5}"/>
              </a:ext>
            </a:extLst>
          </p:cNvPr>
          <p:cNvSpPr/>
          <p:nvPr/>
        </p:nvSpPr>
        <p:spPr>
          <a:xfrm>
            <a:off x="6907019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BAADFD27-66F5-4DAE-AED7-E8063CCBDABD}"/>
              </a:ext>
            </a:extLst>
          </p:cNvPr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</p:spTree>
    <p:extLst>
      <p:ext uri="{BB962C8B-B14F-4D97-AF65-F5344CB8AC3E}">
        <p14:creationId xmlns:p14="http://schemas.microsoft.com/office/powerpoint/2010/main" val="289412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955042" y="3850613"/>
            <a:ext cx="1515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régime permanent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CA8CE3A-1729-497A-AC4E-A668D7FCA69B}"/>
              </a:ext>
            </a:extLst>
          </p:cNvPr>
          <p:cNvGrpSpPr/>
          <p:nvPr/>
        </p:nvGrpSpPr>
        <p:grpSpPr>
          <a:xfrm>
            <a:off x="4596400" y="1000026"/>
            <a:ext cx="4126431" cy="2025279"/>
            <a:chOff x="4596400" y="1000026"/>
            <a:chExt cx="4126431" cy="2025279"/>
          </a:xfrm>
        </p:grpSpPr>
        <p:graphicFrame>
          <p:nvGraphicFramePr>
            <p:cNvPr id="4" name="Object 3">
              <a:extLst>
                <a:ext uri="{FF2B5EF4-FFF2-40B4-BE49-F238E27FC236}">
                  <a16:creationId xmlns:a16="http://schemas.microsoft.com/office/drawing/2014/main" id="{86E52444-AB33-4189-987B-ED958B84482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131426" y="1073876"/>
            <a:ext cx="203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78" name="Equation" r:id="rId4" imgW="203040" imgH="380880" progId="Equation.DSMT4">
                    <p:embed/>
                  </p:oleObj>
                </mc:Choice>
                <mc:Fallback>
                  <p:oleObj name="Equation" r:id="rId4" imgW="203040" imgH="380880" progId="Equation.DSMT4">
                    <p:embed/>
                    <p:pic>
                      <p:nvPicPr>
                        <p:cNvPr id="4" name="Object 3">
                          <a:extLst>
                            <a:ext uri="{FF2B5EF4-FFF2-40B4-BE49-F238E27FC236}">
                              <a16:creationId xmlns:a16="http://schemas.microsoft.com/office/drawing/2014/main" id="{86E52444-AB33-4189-987B-ED958B844829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131426" y="1073876"/>
                          <a:ext cx="2032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Object 2">
              <a:extLst>
                <a:ext uri="{FF2B5EF4-FFF2-40B4-BE49-F238E27FC236}">
                  <a16:creationId xmlns:a16="http://schemas.microsoft.com/office/drawing/2014/main" id="{25C02958-9AFF-4045-BC2D-4E2A1212D13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96400" y="2062276"/>
            <a:ext cx="2794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79" name="Equation" r:id="rId6" imgW="279360" imgH="380880" progId="Equation.DSMT4">
                    <p:embed/>
                  </p:oleObj>
                </mc:Choice>
                <mc:Fallback>
                  <p:oleObj name="Equation" r:id="rId6" imgW="279360" imgH="380880" progId="Equation.DSMT4">
                    <p:embed/>
                    <p:pic>
                      <p:nvPicPr>
                        <p:cNvPr id="3" name="Object 2">
                          <a:extLst>
                            <a:ext uri="{FF2B5EF4-FFF2-40B4-BE49-F238E27FC236}">
                              <a16:creationId xmlns:a16="http://schemas.microsoft.com/office/drawing/2014/main" id="{25C02958-9AFF-4045-BC2D-4E2A1212D13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596400" y="2062276"/>
                          <a:ext cx="2794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6" name="Line 19"/>
            <p:cNvSpPr>
              <a:spLocks noChangeShapeType="1"/>
            </p:cNvSpPr>
            <p:nvPr/>
          </p:nvSpPr>
          <p:spPr bwMode="auto">
            <a:xfrm>
              <a:off x="7741964" y="1467430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2" name="Line 11"/>
            <p:cNvSpPr>
              <a:spLocks noChangeShapeType="1"/>
            </p:cNvSpPr>
            <p:nvPr/>
          </p:nvSpPr>
          <p:spPr bwMode="auto">
            <a:xfrm>
              <a:off x="4928909" y="1480437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" name="Rectangle 12"/>
            <p:cNvSpPr>
              <a:spLocks noChangeArrowheads="1"/>
            </p:cNvSpPr>
            <p:nvPr/>
          </p:nvSpPr>
          <p:spPr bwMode="auto">
            <a:xfrm>
              <a:off x="5478185" y="1339132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Rectangle 13"/>
            <p:cNvSpPr>
              <a:spLocks noChangeArrowheads="1"/>
            </p:cNvSpPr>
            <p:nvPr/>
          </p:nvSpPr>
          <p:spPr bwMode="auto">
            <a:xfrm>
              <a:off x="6539270" y="1339132"/>
              <a:ext cx="76612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" name="Line 16"/>
            <p:cNvSpPr>
              <a:spLocks noChangeShapeType="1"/>
            </p:cNvSpPr>
            <p:nvPr/>
          </p:nvSpPr>
          <p:spPr bwMode="auto">
            <a:xfrm>
              <a:off x="4927323" y="3024602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7" name="Object 76"/>
            <p:cNvGraphicFramePr>
              <a:graphicFrameLocks/>
            </p:cNvGraphicFramePr>
            <p:nvPr/>
          </p:nvGraphicFramePr>
          <p:xfrm>
            <a:off x="5727740" y="1000026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0" name="Equation" r:id="rId8" imgW="266400" imgH="266400" progId="Equation.DSMT4">
                    <p:embed/>
                  </p:oleObj>
                </mc:Choice>
                <mc:Fallback>
                  <p:oleObj name="Equation" r:id="rId8" imgW="266400" imgH="266400" progId="Equation.DSMT4">
                    <p:embed/>
                    <p:pic>
                      <p:nvPicPr>
                        <p:cNvPr id="77" name="Object 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27740" y="1000026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8" name="Object 77"/>
            <p:cNvGraphicFramePr>
              <a:graphicFrameLocks/>
            </p:cNvGraphicFramePr>
            <p:nvPr/>
          </p:nvGraphicFramePr>
          <p:xfrm>
            <a:off x="6808306" y="1008176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1" name="Equation" r:id="rId10" imgW="228600" imgH="266400" progId="Equation.DSMT4">
                    <p:embed/>
                  </p:oleObj>
                </mc:Choice>
                <mc:Fallback>
                  <p:oleObj name="Equation" r:id="rId10" imgW="228600" imgH="266400" progId="Equation.DSMT4">
                    <p:embed/>
                    <p:pic>
                      <p:nvPicPr>
                        <p:cNvPr id="78" name="Object 7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08306" y="1008176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7" name="Object 86"/>
            <p:cNvGraphicFramePr>
              <a:graphicFrameLocks/>
            </p:cNvGraphicFramePr>
            <p:nvPr/>
          </p:nvGraphicFramePr>
          <p:xfrm>
            <a:off x="8456131" y="2062276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2" name="Equation" r:id="rId12" imgW="266400" imgH="380880" progId="Equation.DSMT4">
                    <p:embed/>
                  </p:oleObj>
                </mc:Choice>
                <mc:Fallback>
                  <p:oleObj name="Equation" r:id="rId12" imgW="266400" imgH="380880" progId="Equation.DSMT4">
                    <p:embed/>
                    <p:pic>
                      <p:nvPicPr>
                        <p:cNvPr id="87" name="Object 8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56131" y="2062276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" name="Oval 87"/>
            <p:cNvSpPr/>
            <p:nvPr/>
          </p:nvSpPr>
          <p:spPr>
            <a:xfrm>
              <a:off x="7350466" y="1862489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9" name="Straight Arrow Connector 88"/>
            <p:cNvCxnSpPr/>
            <p:nvPr/>
          </p:nvCxnSpPr>
          <p:spPr>
            <a:xfrm rot="16200000">
              <a:off x="5164251" y="1322481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Arrow Connector 90"/>
            <p:cNvCxnSpPr/>
            <p:nvPr/>
          </p:nvCxnSpPr>
          <p:spPr>
            <a:xfrm>
              <a:off x="4931849" y="1585955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/>
            <p:nvPr/>
          </p:nvCxnSpPr>
          <p:spPr>
            <a:xfrm>
              <a:off x="8283085" y="1878681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1002295" y="1000026"/>
          <a:ext cx="1892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3" name="Equation" r:id="rId14" imgW="1892160" imgH="736560" progId="Equation.DSMT4">
                  <p:embed/>
                </p:oleObj>
              </mc:Choice>
              <mc:Fallback>
                <p:oleObj name="Equation" r:id="rId14" imgW="189216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2295" y="1000026"/>
                        <a:ext cx="18923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952852" y="1915380"/>
          <a:ext cx="723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4" name="Equation" r:id="rId16" imgW="723600" imgH="736560" progId="Equation.DSMT4">
                  <p:embed/>
                </p:oleObj>
              </mc:Choice>
              <mc:Fallback>
                <p:oleObj name="Equation" r:id="rId16" imgW="7236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852" y="1915380"/>
                        <a:ext cx="7239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29742" y="1918567"/>
          <a:ext cx="762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5" name="Equation" r:id="rId18" imgW="761760" imgH="736560" progId="Equation.DSMT4">
                  <p:embed/>
                </p:oleObj>
              </mc:Choice>
              <mc:Fallback>
                <p:oleObj name="Equation" r:id="rId18" imgW="761760" imgH="73656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9742" y="1918567"/>
                        <a:ext cx="7620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2570163" y="210437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6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0163" y="210437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 flipH="1" flipV="1">
            <a:off x="954785" y="4202437"/>
            <a:ext cx="156499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6" name="Object 55"/>
          <p:cNvGraphicFramePr>
            <a:graphicFrameLocks/>
          </p:cNvGraphicFramePr>
          <p:nvPr/>
        </p:nvGraphicFramePr>
        <p:xfrm>
          <a:off x="995363" y="2861610"/>
          <a:ext cx="2705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7" name="Equation" r:id="rId22" imgW="2705040" imgH="736560" progId="Equation.DSMT4">
                  <p:embed/>
                </p:oleObj>
              </mc:Choice>
              <mc:Fallback>
                <p:oleObj name="Equation" r:id="rId22" imgW="2705040" imgH="7365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363" y="2861610"/>
                        <a:ext cx="2705100" cy="7366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634236" y="4034305"/>
          <a:ext cx="1866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8" name="Equation" r:id="rId24" imgW="1866600" imgH="380880" progId="Equation.DSMT4">
                  <p:embed/>
                </p:oleObj>
              </mc:Choice>
              <mc:Fallback>
                <p:oleObj name="Equation" r:id="rId24" imgW="18666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4236" y="4034305"/>
                        <a:ext cx="18669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4522554" y="4561433"/>
            <a:ext cx="4230688" cy="2032594"/>
            <a:chOff x="1271029" y="4500350"/>
            <a:chExt cx="4230688" cy="2032594"/>
          </a:xfrm>
        </p:grpSpPr>
        <p:sp>
          <p:nvSpPr>
            <p:cNvPr id="32" name="Line 19"/>
            <p:cNvSpPr>
              <a:spLocks noChangeShapeType="1"/>
            </p:cNvSpPr>
            <p:nvPr/>
          </p:nvSpPr>
          <p:spPr bwMode="auto">
            <a:xfrm>
              <a:off x="4489658" y="4975069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2661473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16"/>
            <p:cNvSpPr>
              <a:spLocks noChangeShapeType="1"/>
            </p:cNvSpPr>
            <p:nvPr/>
          </p:nvSpPr>
          <p:spPr bwMode="auto">
            <a:xfrm>
              <a:off x="1675017" y="652492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3" name="Object 42"/>
            <p:cNvGraphicFramePr>
              <a:graphicFrameLocks/>
            </p:cNvGraphicFramePr>
            <p:nvPr/>
          </p:nvGraphicFramePr>
          <p:xfrm>
            <a:off x="2911028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89" name="Equation" r:id="rId8" imgW="266400" imgH="266400" progId="Equation.DSMT4">
                    <p:embed/>
                  </p:oleObj>
                </mc:Choice>
                <mc:Fallback>
                  <p:oleObj name="Equation" r:id="rId8" imgW="266400" imgH="266400" progId="Equation.DSMT4">
                    <p:embed/>
                    <p:pic>
                      <p:nvPicPr>
                        <p:cNvPr id="43" name="Object 4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028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5171517" y="5563175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90" name="Equation" r:id="rId26" imgW="330120" imgH="380880" progId="Equation.DSMT4">
                    <p:embed/>
                  </p:oleObj>
                </mc:Choice>
                <mc:Fallback>
                  <p:oleObj name="Equation" r:id="rId26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1517" y="5563175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06805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2056645" y="4543326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91" name="Equation" r:id="rId28" imgW="228600" imgH="380880" progId="Equation.DSMT4">
                    <p:embed/>
                  </p:oleObj>
                </mc:Choice>
                <mc:Fallback>
                  <p:oleObj name="Equation" r:id="rId28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6645" y="4543326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92" name="Equation" r:id="rId30" imgW="355320" imgH="380880" progId="Equation.DSMT4">
                    <p:embed/>
                  </p:oleObj>
                </mc:Choice>
                <mc:Fallback>
                  <p:oleObj name="Equation" r:id="rId30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3" name="Straight Arrow Connector 52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A439B-6D02-4138-AD2B-415B02F5E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5295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5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144"/>
          <p:cNvSpPr>
            <a:spLocks noChangeAspect="1"/>
          </p:cNvSpPr>
          <p:nvPr/>
        </p:nvSpPr>
        <p:spPr>
          <a:xfrm>
            <a:off x="6451421" y="2548921"/>
            <a:ext cx="2232000" cy="22320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4" name="Group 3"/>
          <p:cNvGrpSpPr/>
          <p:nvPr/>
        </p:nvGrpSpPr>
        <p:grpSpPr>
          <a:xfrm>
            <a:off x="6490248" y="2587747"/>
            <a:ext cx="2154346" cy="2154346"/>
            <a:chOff x="6490248" y="2587747"/>
            <a:chExt cx="2154346" cy="2154346"/>
          </a:xfrm>
        </p:grpSpPr>
        <p:grpSp>
          <p:nvGrpSpPr>
            <p:cNvPr id="146" name="Group 145"/>
            <p:cNvGrpSpPr/>
            <p:nvPr/>
          </p:nvGrpSpPr>
          <p:grpSpPr>
            <a:xfrm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47" name="Straight Connector 146"/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Oval 147"/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Oval 148"/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50" name="Group 149"/>
            <p:cNvGrpSpPr/>
            <p:nvPr/>
          </p:nvGrpSpPr>
          <p:grpSpPr>
            <a:xfrm rot="-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51" name="Straight Connector 150"/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Oval 151"/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53" name="Oval 152"/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54" name="Group 153"/>
            <p:cNvGrpSpPr/>
            <p:nvPr/>
          </p:nvGrpSpPr>
          <p:grpSpPr>
            <a:xfrm rot="3600000">
              <a:off x="6490248" y="3540720"/>
              <a:ext cx="2154346" cy="248400"/>
              <a:chOff x="1940153" y="4533609"/>
              <a:chExt cx="2154346" cy="248400"/>
            </a:xfrm>
            <a:solidFill>
              <a:srgbClr val="FFC000"/>
            </a:solidFill>
          </p:grpSpPr>
          <p:cxnSp>
            <p:nvCxnSpPr>
              <p:cNvPr id="155" name="Straight Connector 154"/>
              <p:cNvCxnSpPr/>
              <p:nvPr/>
            </p:nvCxnSpPr>
            <p:spPr>
              <a:xfrm flipV="1">
                <a:off x="2197012" y="4651329"/>
                <a:ext cx="1649087" cy="12961"/>
              </a:xfrm>
              <a:prstGeom prst="line">
                <a:avLst/>
              </a:prstGeom>
              <a:grpFill/>
              <a:ln w="44450">
                <a:solidFill>
                  <a:schemeClr val="tx1"/>
                </a:solidFill>
                <a:miter lim="800000"/>
                <a:headEnd type="none" w="lg" len="lg"/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Oval 155"/>
              <p:cNvSpPr/>
              <p:nvPr/>
            </p:nvSpPr>
            <p:spPr>
              <a:xfrm rot="5400000" flipV="1">
                <a:off x="3846099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  <p:sp>
            <p:nvSpPr>
              <p:cNvPr id="157" name="Oval 156"/>
              <p:cNvSpPr/>
              <p:nvPr/>
            </p:nvSpPr>
            <p:spPr>
              <a:xfrm rot="5400000" flipV="1">
                <a:off x="1940153" y="4533609"/>
                <a:ext cx="248400" cy="248400"/>
              </a:xfrm>
              <a:prstGeom prst="ellipse">
                <a:avLst/>
              </a:prstGeom>
              <a:grp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58" name="Freeform 157"/>
          <p:cNvSpPr/>
          <p:nvPr/>
        </p:nvSpPr>
        <p:spPr>
          <a:xfrm rot="20580000" flipV="1">
            <a:off x="4609289" y="735618"/>
            <a:ext cx="5916264" cy="5916264"/>
          </a:xfrm>
          <a:custGeom>
            <a:avLst/>
            <a:gdLst>
              <a:gd name="connsiteX0" fmla="*/ 2978703 w 5916264"/>
              <a:gd name="connsiteY0" fmla="*/ 5344723 h 5916264"/>
              <a:gd name="connsiteX1" fmla="*/ 2945840 w 5916264"/>
              <a:gd name="connsiteY1" fmla="*/ 5346204 h 5916264"/>
              <a:gd name="connsiteX2" fmla="*/ 674986 w 5916264"/>
              <a:gd name="connsiteY2" fmla="*/ 3656160 h 5916264"/>
              <a:gd name="connsiteX3" fmla="*/ 1612548 w 5916264"/>
              <a:gd name="connsiteY3" fmla="*/ 985204 h 5916264"/>
              <a:gd name="connsiteX4" fmla="*/ 1640621 w 5916264"/>
              <a:gd name="connsiteY4" fmla="*/ 968055 h 5916264"/>
              <a:gd name="connsiteX5" fmla="*/ 1889115 w 5916264"/>
              <a:gd name="connsiteY5" fmla="*/ 1780844 h 5916264"/>
              <a:gd name="connsiteX6" fmla="*/ 1638270 w 5916264"/>
              <a:gd name="connsiteY6" fmla="*/ 1857535 h 5916264"/>
              <a:gd name="connsiteX7" fmla="*/ 1624844 w 5916264"/>
              <a:gd name="connsiteY7" fmla="*/ 1857535 h 5916264"/>
              <a:gd name="connsiteX8" fmla="*/ 1624844 w 5916264"/>
              <a:gd name="connsiteY8" fmla="*/ 1861640 h 5916264"/>
              <a:gd name="connsiteX9" fmla="*/ 1624199 w 5916264"/>
              <a:gd name="connsiteY9" fmla="*/ 1861837 h 5916264"/>
              <a:gd name="connsiteX10" fmla="*/ 1624844 w 5916264"/>
              <a:gd name="connsiteY10" fmla="*/ 1863946 h 5916264"/>
              <a:gd name="connsiteX11" fmla="*/ 1624844 w 5916264"/>
              <a:gd name="connsiteY11" fmla="*/ 2633072 h 5916264"/>
              <a:gd name="connsiteX12" fmla="*/ 1629134 w 5916264"/>
              <a:gd name="connsiteY12" fmla="*/ 2633072 h 5916264"/>
              <a:gd name="connsiteX13" fmla="*/ 1627152 w 5916264"/>
              <a:gd name="connsiteY13" fmla="*/ 2640621 h 5916264"/>
              <a:gd name="connsiteX14" fmla="*/ 1799617 w 5916264"/>
              <a:gd name="connsiteY14" fmla="*/ 2685900 h 5916264"/>
              <a:gd name="connsiteX15" fmla="*/ 1814223 w 5916264"/>
              <a:gd name="connsiteY15" fmla="*/ 2628514 h 5916264"/>
              <a:gd name="connsiteX16" fmla="*/ 2013649 w 5916264"/>
              <a:gd name="connsiteY16" fmla="*/ 2242365 h 5916264"/>
              <a:gd name="connsiteX17" fmla="*/ 2078094 w 5916264"/>
              <a:gd name="connsiteY17" fmla="*/ 2168312 h 5916264"/>
              <a:gd name="connsiteX18" fmla="*/ 2124827 w 5916264"/>
              <a:gd name="connsiteY18" fmla="*/ 2118391 h 5916264"/>
              <a:gd name="connsiteX19" fmla="*/ 2194370 w 5916264"/>
              <a:gd name="connsiteY19" fmla="*/ 2055732 h 5916264"/>
              <a:gd name="connsiteX20" fmla="*/ 2245958 w 5916264"/>
              <a:gd name="connsiteY20" fmla="*/ 2014691 h 5916264"/>
              <a:gd name="connsiteX21" fmla="*/ 2325188 w 5916264"/>
              <a:gd name="connsiteY21" fmla="*/ 1959265 h 5916264"/>
              <a:gd name="connsiteX22" fmla="*/ 2380509 w 5916264"/>
              <a:gd name="connsiteY22" fmla="*/ 1927353 h 5916264"/>
              <a:gd name="connsiteX23" fmla="*/ 2470050 w 5916264"/>
              <a:gd name="connsiteY23" fmla="*/ 1880081 h 5916264"/>
              <a:gd name="connsiteX24" fmla="*/ 2520058 w 5916264"/>
              <a:gd name="connsiteY24" fmla="*/ 1860556 h 5916264"/>
              <a:gd name="connsiteX25" fmla="*/ 2619651 w 5916264"/>
              <a:gd name="connsiteY25" fmla="*/ 1823103 h 5916264"/>
              <a:gd name="connsiteX26" fmla="*/ 2717769 w 5916264"/>
              <a:gd name="connsiteY26" fmla="*/ 1799745 h 5916264"/>
              <a:gd name="connsiteX27" fmla="*/ 2776147 w 5916264"/>
              <a:gd name="connsiteY27" fmla="*/ 1786618 h 5916264"/>
              <a:gd name="connsiteX28" fmla="*/ 2870725 w 5916264"/>
              <a:gd name="connsiteY28" fmla="*/ 1776396 h 5916264"/>
              <a:gd name="connsiteX29" fmla="*/ 2942285 w 5916264"/>
              <a:gd name="connsiteY29" fmla="*/ 1771365 h 5916264"/>
              <a:gd name="connsiteX30" fmla="*/ 3031119 w 5916264"/>
              <a:gd name="connsiteY30" fmla="*/ 1772876 h 5916264"/>
              <a:gd name="connsiteX31" fmla="*/ 3107757 w 5916264"/>
              <a:gd name="connsiteY31" fmla="*/ 1778914 h 5916264"/>
              <a:gd name="connsiteX32" fmla="*/ 3189657 w 5916264"/>
              <a:gd name="connsiteY32" fmla="*/ 1790452 h 5916264"/>
              <a:gd name="connsiteX33" fmla="*/ 3273870 w 5916264"/>
              <a:gd name="connsiteY33" fmla="*/ 1809723 h 5916264"/>
              <a:gd name="connsiteX34" fmla="*/ 3356499 w 5916264"/>
              <a:gd name="connsiteY34" fmla="*/ 1831814 h 5916264"/>
              <a:gd name="connsiteX35" fmla="*/ 3737762 w 5916264"/>
              <a:gd name="connsiteY35" fmla="*/ 2040429 h 5916264"/>
              <a:gd name="connsiteX36" fmla="*/ 3782120 w 5916264"/>
              <a:gd name="connsiteY36" fmla="*/ 2079979 h 5916264"/>
              <a:gd name="connsiteX37" fmla="*/ 3899650 w 5916264"/>
              <a:gd name="connsiteY37" fmla="*/ 1944776 h 5916264"/>
              <a:gd name="connsiteX38" fmla="*/ 3894519 w 5916264"/>
              <a:gd name="connsiteY38" fmla="*/ 1940316 h 5916264"/>
              <a:gd name="connsiteX39" fmla="*/ 3897642 w 5916264"/>
              <a:gd name="connsiteY39" fmla="*/ 1938209 h 5916264"/>
              <a:gd name="connsiteX40" fmla="*/ 3463968 w 5916264"/>
              <a:gd name="connsiteY40" fmla="*/ 1295260 h 5916264"/>
              <a:gd name="connsiteX41" fmla="*/ 3452108 w 5916264"/>
              <a:gd name="connsiteY41" fmla="*/ 1303259 h 5916264"/>
              <a:gd name="connsiteX42" fmla="*/ 3452032 w 5916264"/>
              <a:gd name="connsiteY42" fmla="*/ 1303012 h 5916264"/>
              <a:gd name="connsiteX43" fmla="*/ 3200783 w 5916264"/>
              <a:gd name="connsiteY43" fmla="*/ 1379827 h 5916264"/>
              <a:gd name="connsiteX44" fmla="*/ 2953446 w 5916264"/>
              <a:gd name="connsiteY44" fmla="*/ 570824 h 5916264"/>
              <a:gd name="connsiteX45" fmla="*/ 2970425 w 5916264"/>
              <a:gd name="connsiteY45" fmla="*/ 570059 h 5916264"/>
              <a:gd name="connsiteX46" fmla="*/ 5241278 w 5916264"/>
              <a:gd name="connsiteY46" fmla="*/ 2260104 h 5916264"/>
              <a:gd name="connsiteX47" fmla="*/ 4303716 w 5916264"/>
              <a:gd name="connsiteY47" fmla="*/ 4931060 h 5916264"/>
              <a:gd name="connsiteX48" fmla="*/ 4289213 w 5916264"/>
              <a:gd name="connsiteY48" fmla="*/ 4939919 h 5916264"/>
              <a:gd name="connsiteX49" fmla="*/ 4055813 w 5916264"/>
              <a:gd name="connsiteY49" fmla="*/ 4176505 h 5916264"/>
              <a:gd name="connsiteX50" fmla="*/ 4307062 w 5916264"/>
              <a:gd name="connsiteY50" fmla="*/ 4099690 h 5916264"/>
              <a:gd name="connsiteX51" fmla="*/ 4306987 w 5916264"/>
              <a:gd name="connsiteY51" fmla="*/ 4099443 h 5916264"/>
              <a:gd name="connsiteX52" fmla="*/ 4321293 w 5916264"/>
              <a:gd name="connsiteY52" fmla="*/ 4099443 h 5916264"/>
              <a:gd name="connsiteX53" fmla="*/ 4321292 w 5916264"/>
              <a:gd name="connsiteY53" fmla="*/ 3323906 h 5916264"/>
              <a:gd name="connsiteX54" fmla="*/ 4317525 w 5916264"/>
              <a:gd name="connsiteY54" fmla="*/ 3323905 h 5916264"/>
              <a:gd name="connsiteX55" fmla="*/ 4319285 w 5916264"/>
              <a:gd name="connsiteY55" fmla="*/ 3317339 h 5916264"/>
              <a:gd name="connsiteX56" fmla="*/ 4146243 w 5916264"/>
              <a:gd name="connsiteY56" fmla="*/ 3270973 h 5916264"/>
              <a:gd name="connsiteX57" fmla="*/ 4131585 w 5916264"/>
              <a:gd name="connsiteY57" fmla="*/ 3328566 h 5916264"/>
              <a:gd name="connsiteX58" fmla="*/ 3326156 w 5916264"/>
              <a:gd name="connsiteY58" fmla="*/ 4133977 h 5916264"/>
              <a:gd name="connsiteX59" fmla="*/ 2208046 w 5916264"/>
              <a:gd name="connsiteY59" fmla="*/ 3916650 h 5916264"/>
              <a:gd name="connsiteX60" fmla="*/ 2163847 w 5916264"/>
              <a:gd name="connsiteY60" fmla="*/ 3877243 h 5916264"/>
              <a:gd name="connsiteX61" fmla="*/ 2046187 w 5916264"/>
              <a:gd name="connsiteY61" fmla="*/ 4011222 h 5916264"/>
              <a:gd name="connsiteX62" fmla="*/ 2052051 w 5916264"/>
              <a:gd name="connsiteY62" fmla="*/ 4016372 h 5916264"/>
              <a:gd name="connsiteX63" fmla="*/ 2048495 w 5916264"/>
              <a:gd name="connsiteY63" fmla="*/ 4018771 h 5916264"/>
              <a:gd name="connsiteX64" fmla="*/ 2478585 w 5916264"/>
              <a:gd name="connsiteY64" fmla="*/ 4656405 h 5916264"/>
              <a:gd name="connsiteX65" fmla="*/ 2479229 w 5916264"/>
              <a:gd name="connsiteY65" fmla="*/ 4658515 h 5916264"/>
              <a:gd name="connsiteX66" fmla="*/ 2479874 w 5916264"/>
              <a:gd name="connsiteY66" fmla="*/ 4658317 h 5916264"/>
              <a:gd name="connsiteX67" fmla="*/ 2482170 w 5916264"/>
              <a:gd name="connsiteY67" fmla="*/ 4661720 h 5916264"/>
              <a:gd name="connsiteX68" fmla="*/ 2493300 w 5916264"/>
              <a:gd name="connsiteY68" fmla="*/ 4654213 h 5916264"/>
              <a:gd name="connsiteX69" fmla="*/ 2744146 w 5916264"/>
              <a:gd name="connsiteY69" fmla="*/ 4577521 h 5916264"/>
              <a:gd name="connsiteX70" fmla="*/ 3822777 w 5916264"/>
              <a:gd name="connsiteY70" fmla="*/ 5786258 h 5916264"/>
              <a:gd name="connsiteX71" fmla="*/ 5786258 w 5916264"/>
              <a:gd name="connsiteY71" fmla="*/ 2093487 h 5916264"/>
              <a:gd name="connsiteX72" fmla="*/ 2093487 w 5916264"/>
              <a:gd name="connsiteY72" fmla="*/ 130006 h 5916264"/>
              <a:gd name="connsiteX73" fmla="*/ 130006 w 5916264"/>
              <a:gd name="connsiteY73" fmla="*/ 3822777 h 5916264"/>
              <a:gd name="connsiteX74" fmla="*/ 3822777 w 5916264"/>
              <a:gd name="connsiteY74" fmla="*/ 5786258 h 591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5916264" h="5916264">
                <a:moveTo>
                  <a:pt x="2978703" y="5344723"/>
                </a:moveTo>
                <a:lnTo>
                  <a:pt x="2945840" y="5346204"/>
                </a:lnTo>
                <a:cubicBezTo>
                  <a:pt x="1928064" y="5341277"/>
                  <a:pt x="988213" y="4680679"/>
                  <a:pt x="674986" y="3656160"/>
                </a:cubicBezTo>
                <a:cubicBezTo>
                  <a:pt x="361759" y="2631640"/>
                  <a:pt x="771529" y="1558421"/>
                  <a:pt x="1612548" y="985204"/>
                </a:cubicBezTo>
                <a:lnTo>
                  <a:pt x="1640621" y="968055"/>
                </a:lnTo>
                <a:lnTo>
                  <a:pt x="1889115" y="1780844"/>
                </a:lnTo>
                <a:lnTo>
                  <a:pt x="1638270" y="1857535"/>
                </a:lnTo>
                <a:lnTo>
                  <a:pt x="1624844" y="1857535"/>
                </a:lnTo>
                <a:lnTo>
                  <a:pt x="1624844" y="1861640"/>
                </a:lnTo>
                <a:lnTo>
                  <a:pt x="1624199" y="1861837"/>
                </a:lnTo>
                <a:lnTo>
                  <a:pt x="1624844" y="1863946"/>
                </a:lnTo>
                <a:lnTo>
                  <a:pt x="1624844" y="2633072"/>
                </a:lnTo>
                <a:lnTo>
                  <a:pt x="1629134" y="2633072"/>
                </a:lnTo>
                <a:lnTo>
                  <a:pt x="1627152" y="2640621"/>
                </a:lnTo>
                <a:lnTo>
                  <a:pt x="1799617" y="2685900"/>
                </a:lnTo>
                <a:lnTo>
                  <a:pt x="1814223" y="2628514"/>
                </a:lnTo>
                <a:cubicBezTo>
                  <a:pt x="1857014" y="2488921"/>
                  <a:pt x="1924675" y="2357975"/>
                  <a:pt x="2013649" y="2242365"/>
                </a:cubicBezTo>
                <a:lnTo>
                  <a:pt x="2078094" y="2168312"/>
                </a:lnTo>
                <a:lnTo>
                  <a:pt x="2124827" y="2118391"/>
                </a:lnTo>
                <a:lnTo>
                  <a:pt x="2194370" y="2055732"/>
                </a:lnTo>
                <a:lnTo>
                  <a:pt x="2245958" y="2014691"/>
                </a:lnTo>
                <a:lnTo>
                  <a:pt x="2325188" y="1959265"/>
                </a:lnTo>
                <a:lnTo>
                  <a:pt x="2380509" y="1927353"/>
                </a:lnTo>
                <a:lnTo>
                  <a:pt x="2470050" y="1880081"/>
                </a:lnTo>
                <a:lnTo>
                  <a:pt x="2520058" y="1860556"/>
                </a:lnTo>
                <a:lnTo>
                  <a:pt x="2619651" y="1823103"/>
                </a:lnTo>
                <a:lnTo>
                  <a:pt x="2717769" y="1799745"/>
                </a:lnTo>
                <a:lnTo>
                  <a:pt x="2776147" y="1786618"/>
                </a:lnTo>
                <a:lnTo>
                  <a:pt x="2870725" y="1776396"/>
                </a:lnTo>
                <a:lnTo>
                  <a:pt x="2942285" y="1771365"/>
                </a:lnTo>
                <a:lnTo>
                  <a:pt x="3031119" y="1772876"/>
                </a:lnTo>
                <a:lnTo>
                  <a:pt x="3107757" y="1778914"/>
                </a:lnTo>
                <a:lnTo>
                  <a:pt x="3189657" y="1790452"/>
                </a:lnTo>
                <a:lnTo>
                  <a:pt x="3273870" y="1809723"/>
                </a:lnTo>
                <a:lnTo>
                  <a:pt x="3356499" y="1831814"/>
                </a:lnTo>
                <a:cubicBezTo>
                  <a:pt x="3494910" y="1877905"/>
                  <a:pt x="3624227" y="1948630"/>
                  <a:pt x="3737762" y="2040429"/>
                </a:cubicBezTo>
                <a:lnTo>
                  <a:pt x="3782120" y="2079979"/>
                </a:lnTo>
                <a:lnTo>
                  <a:pt x="3899650" y="1944776"/>
                </a:lnTo>
                <a:lnTo>
                  <a:pt x="3894519" y="1940316"/>
                </a:lnTo>
                <a:lnTo>
                  <a:pt x="3897642" y="1938209"/>
                </a:lnTo>
                <a:lnTo>
                  <a:pt x="3463968" y="1295260"/>
                </a:lnTo>
                <a:lnTo>
                  <a:pt x="3452108" y="1303259"/>
                </a:lnTo>
                <a:lnTo>
                  <a:pt x="3452032" y="1303012"/>
                </a:lnTo>
                <a:lnTo>
                  <a:pt x="3200783" y="1379827"/>
                </a:lnTo>
                <a:lnTo>
                  <a:pt x="2953446" y="570824"/>
                </a:lnTo>
                <a:lnTo>
                  <a:pt x="2970425" y="570059"/>
                </a:lnTo>
                <a:cubicBezTo>
                  <a:pt x="3988200" y="574986"/>
                  <a:pt x="4928051" y="1235584"/>
                  <a:pt x="5241278" y="2260104"/>
                </a:cubicBezTo>
                <a:cubicBezTo>
                  <a:pt x="5554505" y="3284623"/>
                  <a:pt x="5144735" y="4357842"/>
                  <a:pt x="4303716" y="4931060"/>
                </a:cubicBezTo>
                <a:lnTo>
                  <a:pt x="4289213" y="4939919"/>
                </a:lnTo>
                <a:lnTo>
                  <a:pt x="4055813" y="4176505"/>
                </a:lnTo>
                <a:lnTo>
                  <a:pt x="4307062" y="4099690"/>
                </a:lnTo>
                <a:lnTo>
                  <a:pt x="4306987" y="4099443"/>
                </a:lnTo>
                <a:lnTo>
                  <a:pt x="4321293" y="4099443"/>
                </a:lnTo>
                <a:lnTo>
                  <a:pt x="4321292" y="3323906"/>
                </a:lnTo>
                <a:lnTo>
                  <a:pt x="4317525" y="3323905"/>
                </a:lnTo>
                <a:lnTo>
                  <a:pt x="4319285" y="3317339"/>
                </a:lnTo>
                <a:lnTo>
                  <a:pt x="4146243" y="3270973"/>
                </a:lnTo>
                <a:lnTo>
                  <a:pt x="4131585" y="3328566"/>
                </a:lnTo>
                <a:cubicBezTo>
                  <a:pt x="4017476" y="3700814"/>
                  <a:pt x="3726514" y="4011576"/>
                  <a:pt x="3326156" y="4133977"/>
                </a:cubicBezTo>
                <a:cubicBezTo>
                  <a:pt x="2925800" y="4256378"/>
                  <a:pt x="2510805" y="4161449"/>
                  <a:pt x="2208046" y="3916650"/>
                </a:cubicBezTo>
                <a:lnTo>
                  <a:pt x="2163847" y="3877243"/>
                </a:lnTo>
                <a:lnTo>
                  <a:pt x="2046187" y="4011222"/>
                </a:lnTo>
                <a:lnTo>
                  <a:pt x="2052051" y="4016372"/>
                </a:lnTo>
                <a:lnTo>
                  <a:pt x="2048495" y="4018771"/>
                </a:lnTo>
                <a:lnTo>
                  <a:pt x="2478585" y="4656405"/>
                </a:lnTo>
                <a:lnTo>
                  <a:pt x="2479229" y="4658515"/>
                </a:lnTo>
                <a:lnTo>
                  <a:pt x="2479874" y="4658317"/>
                </a:lnTo>
                <a:lnTo>
                  <a:pt x="2482170" y="4661720"/>
                </a:lnTo>
                <a:lnTo>
                  <a:pt x="2493300" y="4654213"/>
                </a:lnTo>
                <a:lnTo>
                  <a:pt x="2744146" y="4577521"/>
                </a:lnTo>
                <a:close/>
                <a:moveTo>
                  <a:pt x="3822777" y="5786258"/>
                </a:moveTo>
                <a:cubicBezTo>
                  <a:pt x="5384708" y="5308728"/>
                  <a:pt x="6263788" y="3655418"/>
                  <a:pt x="5786258" y="2093487"/>
                </a:cubicBezTo>
                <a:cubicBezTo>
                  <a:pt x="5308728" y="531556"/>
                  <a:pt x="3655418" y="-347524"/>
                  <a:pt x="2093487" y="130006"/>
                </a:cubicBezTo>
                <a:cubicBezTo>
                  <a:pt x="531557" y="607536"/>
                  <a:pt x="-347524" y="2260846"/>
                  <a:pt x="130006" y="3822777"/>
                </a:cubicBezTo>
                <a:cubicBezTo>
                  <a:pt x="607536" y="5384707"/>
                  <a:pt x="2260846" y="6263788"/>
                  <a:pt x="3822777" y="578625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5" name="Oval 184"/>
          <p:cNvSpPr>
            <a:spLocks noChangeAspect="1"/>
          </p:cNvSpPr>
          <p:nvPr/>
        </p:nvSpPr>
        <p:spPr>
          <a:xfrm>
            <a:off x="7151831" y="3249331"/>
            <a:ext cx="831180" cy="83118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6" name="Oval 185"/>
          <p:cNvSpPr>
            <a:spLocks noChangeAspect="1"/>
          </p:cNvSpPr>
          <p:nvPr/>
        </p:nvSpPr>
        <p:spPr>
          <a:xfrm>
            <a:off x="7260919" y="3358419"/>
            <a:ext cx="613004" cy="61300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87" name="Rectangle 186"/>
          <p:cNvSpPr/>
          <p:nvPr/>
        </p:nvSpPr>
        <p:spPr>
          <a:xfrm>
            <a:off x="4427091" y="0"/>
            <a:ext cx="13928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88" name="Straight Connector 187"/>
          <p:cNvCxnSpPr/>
          <p:nvPr/>
        </p:nvCxnSpPr>
        <p:spPr>
          <a:xfrm>
            <a:off x="5825971" y="832112"/>
            <a:ext cx="0" cy="60258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/>
          <p:nvPr/>
        </p:nvCxnSpPr>
        <p:spPr>
          <a:xfrm>
            <a:off x="9144000" y="24276"/>
            <a:ext cx="0" cy="685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" name="Rectangle 220"/>
          <p:cNvSpPr/>
          <p:nvPr/>
        </p:nvSpPr>
        <p:spPr>
          <a:xfrm>
            <a:off x="6907039" y="83211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22" name="Rectangle 221"/>
          <p:cNvSpPr/>
          <p:nvPr/>
        </p:nvSpPr>
        <p:spPr>
          <a:xfrm>
            <a:off x="6907019" y="4893572"/>
            <a:ext cx="1339850" cy="16002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5400">
                <a:solidFill>
                  <a:schemeClr val="tx1"/>
                </a:solidFill>
              </a:rPr>
              <a:t>S</a:t>
            </a:r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403225" y="1057275"/>
          <a:ext cx="2070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0" name="Equation" r:id="rId4" imgW="2070000" imgH="723600" progId="Equation.DSMT4">
                  <p:embed/>
                </p:oleObj>
              </mc:Choice>
              <mc:Fallback>
                <p:oleObj name="Equation" r:id="rId4" imgW="2070000" imgH="72360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" y="1057275"/>
                        <a:ext cx="20701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de mouvement</a:t>
            </a:r>
          </a:p>
        </p:txBody>
      </p:sp>
      <p:graphicFrame>
        <p:nvGraphicFramePr>
          <p:cNvPr id="36" name="Object 35"/>
          <p:cNvGraphicFramePr>
            <a:graphicFrameLocks/>
          </p:cNvGraphicFramePr>
          <p:nvPr/>
        </p:nvGraphicFramePr>
        <p:xfrm>
          <a:off x="426247" y="2928086"/>
          <a:ext cx="5067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1" name="Equation" r:id="rId6" imgW="5067000" imgH="444240" progId="Equation.DSMT4">
                  <p:embed/>
                </p:oleObj>
              </mc:Choice>
              <mc:Fallback>
                <p:oleObj name="Equation" r:id="rId6" imgW="5067000" imgH="444240" progId="Equation.DSMT4">
                  <p:embed/>
                  <p:pic>
                    <p:nvPicPr>
                      <p:cNvPr id="36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47" y="2928086"/>
                        <a:ext cx="5067300" cy="44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373674" y="1971581"/>
          <a:ext cx="3835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2" name="Equation" r:id="rId8" imgW="3835080" imgH="774360" progId="Equation.DSMT4">
                  <p:embed/>
                </p:oleObj>
              </mc:Choice>
              <mc:Fallback>
                <p:oleObj name="Equation" r:id="rId8" imgW="3835080" imgH="77436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74" y="1971581"/>
                        <a:ext cx="383540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3382559" y="1215117"/>
          <a:ext cx="2197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3" name="Equation" r:id="rId10" imgW="2197080" imgH="457200" progId="Equation.DSMT4">
                  <p:embed/>
                </p:oleObj>
              </mc:Choice>
              <mc:Fallback>
                <p:oleObj name="Equation" r:id="rId10" imgW="2197080" imgH="45720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2559" y="1215117"/>
                        <a:ext cx="21971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2334993" y="1236851"/>
            <a:ext cx="122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avec</a:t>
            </a:r>
          </a:p>
        </p:txBody>
      </p:sp>
      <p:graphicFrame>
        <p:nvGraphicFramePr>
          <p:cNvPr id="223" name="Object 222"/>
          <p:cNvGraphicFramePr>
            <a:graphicFrameLocks/>
          </p:cNvGraphicFramePr>
          <p:nvPr/>
        </p:nvGraphicFramePr>
        <p:xfrm>
          <a:off x="434661" y="3557572"/>
          <a:ext cx="2108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name="Equation" r:id="rId12" imgW="2108160" imgH="787320" progId="Equation.DSMT4">
                  <p:embed/>
                </p:oleObj>
              </mc:Choice>
              <mc:Fallback>
                <p:oleObj name="Equation" r:id="rId12" imgW="2108160" imgH="787320" progId="Equation.DSMT4">
                  <p:embed/>
                  <p:pic>
                    <p:nvPicPr>
                      <p:cNvPr id="223" name="Object 22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661" y="3557572"/>
                        <a:ext cx="21082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4" name="Object 223"/>
          <p:cNvGraphicFramePr>
            <a:graphicFrameLocks/>
          </p:cNvGraphicFramePr>
          <p:nvPr/>
        </p:nvGraphicFramePr>
        <p:xfrm>
          <a:off x="441231" y="4379257"/>
          <a:ext cx="347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5" name="Equation" r:id="rId14" imgW="3479760" imgH="736560" progId="Equation.DSMT4">
                  <p:embed/>
                </p:oleObj>
              </mc:Choice>
              <mc:Fallback>
                <p:oleObj name="Equation" r:id="rId14" imgW="3479760" imgH="736560" progId="Equation.DSMT4">
                  <p:embed/>
                  <p:pic>
                    <p:nvPicPr>
                      <p:cNvPr id="224" name="Object 22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231" y="4379257"/>
                        <a:ext cx="34798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6" name="Line 29"/>
          <p:cNvSpPr>
            <a:spLocks noChangeShapeType="1"/>
          </p:cNvSpPr>
          <p:nvPr/>
        </p:nvSpPr>
        <p:spPr bwMode="auto">
          <a:xfrm flipH="1" flipV="1">
            <a:off x="476866" y="5746551"/>
            <a:ext cx="455641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27" name="Object 226"/>
          <p:cNvGraphicFramePr>
            <a:graphicFrameLocks/>
          </p:cNvGraphicFramePr>
          <p:nvPr/>
        </p:nvGraphicFramePr>
        <p:xfrm>
          <a:off x="1091090" y="5561464"/>
          <a:ext cx="1308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6" name="Equation" r:id="rId16" imgW="1307880" imgH="380880" progId="Equation.DSMT4">
                  <p:embed/>
                </p:oleObj>
              </mc:Choice>
              <mc:Fallback>
                <p:oleObj name="Equation" r:id="rId16" imgW="1307880" imgH="380880" progId="Equation.DSMT4">
                  <p:embed/>
                  <p:pic>
                    <p:nvPicPr>
                      <p:cNvPr id="227" name="Object 226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1090" y="5561464"/>
                        <a:ext cx="1308100" cy="381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8" name="TextBox 227"/>
          <p:cNvSpPr txBox="1"/>
          <p:nvPr/>
        </p:nvSpPr>
        <p:spPr>
          <a:xfrm>
            <a:off x="2761042" y="5268715"/>
            <a:ext cx="2777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la tension induite est proportionnelle à la vitesse de rotation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EA11EE-66B1-4135-8A50-B84EFE436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2419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" grpId="0" animBg="1"/>
      <p:bldP spid="2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955042" y="3850613"/>
            <a:ext cx="1515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régime permanent</a:t>
            </a:r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1002295" y="1000026"/>
          <a:ext cx="1892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4" name="Equation" r:id="rId4" imgW="1892160" imgH="736560" progId="Equation.DSMT4">
                  <p:embed/>
                </p:oleObj>
              </mc:Choice>
              <mc:Fallback>
                <p:oleObj name="Equation" r:id="rId4" imgW="189216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2295" y="1000026"/>
                        <a:ext cx="18923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952852" y="1915380"/>
          <a:ext cx="723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5" name="Equation" r:id="rId6" imgW="723600" imgH="736560" progId="Equation.DSMT4">
                  <p:embed/>
                </p:oleObj>
              </mc:Choice>
              <mc:Fallback>
                <p:oleObj name="Equation" r:id="rId6" imgW="7236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852" y="1915380"/>
                        <a:ext cx="7239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29742" y="1918567"/>
          <a:ext cx="762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6" name="Equation" r:id="rId8" imgW="761760" imgH="736560" progId="Equation.DSMT4">
                  <p:embed/>
                </p:oleObj>
              </mc:Choice>
              <mc:Fallback>
                <p:oleObj name="Equation" r:id="rId8" imgW="761760" imgH="73656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9742" y="1918567"/>
                        <a:ext cx="7620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2570163" y="210437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7" name="Equation" r:id="rId10" imgW="507960" imgH="380880" progId="Equation.DSMT4">
                  <p:embed/>
                </p:oleObj>
              </mc:Choice>
              <mc:Fallback>
                <p:oleObj name="Equation" r:id="rId10" imgW="5079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0163" y="210437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 flipH="1" flipV="1">
            <a:off x="954785" y="4202437"/>
            <a:ext cx="1564998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6" name="Object 55"/>
          <p:cNvGraphicFramePr>
            <a:graphicFrameLocks/>
          </p:cNvGraphicFramePr>
          <p:nvPr/>
        </p:nvGraphicFramePr>
        <p:xfrm>
          <a:off x="995363" y="2861610"/>
          <a:ext cx="2705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8" name="Equation" r:id="rId12" imgW="2705040" imgH="736560" progId="Equation.DSMT4">
                  <p:embed/>
                </p:oleObj>
              </mc:Choice>
              <mc:Fallback>
                <p:oleObj name="Equation" r:id="rId12" imgW="2705040" imgH="7365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363" y="2861610"/>
                        <a:ext cx="2705100" cy="7366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634236" y="4034305"/>
          <a:ext cx="1866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9" name="Equation" r:id="rId14" imgW="1866600" imgH="380880" progId="Equation.DSMT4">
                  <p:embed/>
                </p:oleObj>
              </mc:Choice>
              <mc:Fallback>
                <p:oleObj name="Equation" r:id="rId14" imgW="186660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4236" y="4034305"/>
                        <a:ext cx="18669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1006654"/>
              </p:ext>
            </p:extLst>
          </p:nvPr>
        </p:nvGraphicFramePr>
        <p:xfrm>
          <a:off x="1356308" y="4853708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0" name="Equation" r:id="rId16" imgW="1282680" imgH="380880" progId="Equation.DSMT4">
                  <p:embed/>
                </p:oleObj>
              </mc:Choice>
              <mc:Fallback>
                <p:oleObj name="Equation" r:id="rId16" imgW="128268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6308" y="4853708"/>
                        <a:ext cx="12827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1808718"/>
              </p:ext>
            </p:extLst>
          </p:nvPr>
        </p:nvGraphicFramePr>
        <p:xfrm>
          <a:off x="1356308" y="5457936"/>
          <a:ext cx="2184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1" name="Equation" r:id="rId18" imgW="2184120" imgH="380880" progId="Equation.DSMT4">
                  <p:embed/>
                </p:oleObj>
              </mc:Choice>
              <mc:Fallback>
                <p:oleObj name="Equation" r:id="rId18" imgW="218412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6308" y="5457936"/>
                        <a:ext cx="21844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" name="Group 29"/>
          <p:cNvGrpSpPr/>
          <p:nvPr/>
        </p:nvGrpSpPr>
        <p:grpSpPr>
          <a:xfrm>
            <a:off x="4522554" y="4561433"/>
            <a:ext cx="4230688" cy="2032594"/>
            <a:chOff x="1271029" y="4500350"/>
            <a:chExt cx="4230688" cy="2032594"/>
          </a:xfrm>
        </p:grpSpPr>
        <p:sp>
          <p:nvSpPr>
            <p:cNvPr id="32" name="Line 19"/>
            <p:cNvSpPr>
              <a:spLocks noChangeShapeType="1"/>
            </p:cNvSpPr>
            <p:nvPr/>
          </p:nvSpPr>
          <p:spPr bwMode="auto">
            <a:xfrm>
              <a:off x="4489658" y="4975069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2661473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Line 16"/>
            <p:cNvSpPr>
              <a:spLocks noChangeShapeType="1"/>
            </p:cNvSpPr>
            <p:nvPr/>
          </p:nvSpPr>
          <p:spPr bwMode="auto">
            <a:xfrm>
              <a:off x="1675017" y="652492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3" name="Object 42"/>
            <p:cNvGraphicFramePr>
              <a:graphicFrameLocks/>
            </p:cNvGraphicFramePr>
            <p:nvPr/>
          </p:nvGraphicFramePr>
          <p:xfrm>
            <a:off x="2911028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2" name="Equation" r:id="rId20" imgW="266400" imgH="266400" progId="Equation.DSMT4">
                    <p:embed/>
                  </p:oleObj>
                </mc:Choice>
                <mc:Fallback>
                  <p:oleObj name="Equation" r:id="rId20" imgW="266400" imgH="266400" progId="Equation.DSMT4">
                    <p:embed/>
                    <p:pic>
                      <p:nvPicPr>
                        <p:cNvPr id="43" name="Object 4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028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5171517" y="5563175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3" name="Equation" r:id="rId22" imgW="330120" imgH="380880" progId="Equation.DSMT4">
                    <p:embed/>
                  </p:oleObj>
                </mc:Choice>
                <mc:Fallback>
                  <p:oleObj name="Equation" r:id="rId22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71517" y="5563175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06805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1943081" y="4512250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4" name="Equation" r:id="rId24" imgW="228600" imgH="380880" progId="Equation.DSMT4">
                    <p:embed/>
                  </p:oleObj>
                </mc:Choice>
                <mc:Fallback>
                  <p:oleObj name="Equation" r:id="rId24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43081" y="4512250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5" name="Equation" r:id="rId26" imgW="355320" imgH="380880" progId="Equation.DSMT4">
                    <p:embed/>
                  </p:oleObj>
                </mc:Choice>
                <mc:Fallback>
                  <p:oleObj name="Equation" r:id="rId26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3" name="Straight Arrow Connector 52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A439B-6D02-4138-AD2B-415B02F5E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4238FD1-094E-42BB-AE51-B660CB9F846E}"/>
              </a:ext>
            </a:extLst>
          </p:cNvPr>
          <p:cNvGrpSpPr/>
          <p:nvPr/>
        </p:nvGrpSpPr>
        <p:grpSpPr>
          <a:xfrm>
            <a:off x="4596400" y="1000026"/>
            <a:ext cx="4126431" cy="2025279"/>
            <a:chOff x="4596400" y="1000026"/>
            <a:chExt cx="4126431" cy="2025279"/>
          </a:xfrm>
        </p:grpSpPr>
        <p:graphicFrame>
          <p:nvGraphicFramePr>
            <p:cNvPr id="54" name="Object 53">
              <a:extLst>
                <a:ext uri="{FF2B5EF4-FFF2-40B4-BE49-F238E27FC236}">
                  <a16:creationId xmlns:a16="http://schemas.microsoft.com/office/drawing/2014/main" id="{507C90FA-E916-4DFC-93C6-6AECD4EB4D3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131426" y="1073876"/>
            <a:ext cx="203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6" name="Equation" r:id="rId28" imgW="203040" imgH="380880" progId="Equation.DSMT4">
                    <p:embed/>
                  </p:oleObj>
                </mc:Choice>
                <mc:Fallback>
                  <p:oleObj name="Equation" r:id="rId28" imgW="203040" imgH="380880" progId="Equation.DSMT4">
                    <p:embed/>
                    <p:pic>
                      <p:nvPicPr>
                        <p:cNvPr id="54" name="Object 53">
                          <a:extLst>
                            <a:ext uri="{FF2B5EF4-FFF2-40B4-BE49-F238E27FC236}">
                              <a16:creationId xmlns:a16="http://schemas.microsoft.com/office/drawing/2014/main" id="{507C90FA-E916-4DFC-93C6-6AECD4EB4D3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5131426" y="1073876"/>
                          <a:ext cx="2032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" name="Object 56">
              <a:extLst>
                <a:ext uri="{FF2B5EF4-FFF2-40B4-BE49-F238E27FC236}">
                  <a16:creationId xmlns:a16="http://schemas.microsoft.com/office/drawing/2014/main" id="{77F3D4E9-E37F-4237-A9B4-FBE298A4738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96400" y="2062276"/>
            <a:ext cx="2794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7" name="Equation" r:id="rId30" imgW="279360" imgH="380880" progId="Equation.DSMT4">
                    <p:embed/>
                  </p:oleObj>
                </mc:Choice>
                <mc:Fallback>
                  <p:oleObj name="Equation" r:id="rId30" imgW="279360" imgH="380880" progId="Equation.DSMT4">
                    <p:embed/>
                    <p:pic>
                      <p:nvPicPr>
                        <p:cNvPr id="57" name="Object 56">
                          <a:extLst>
                            <a:ext uri="{FF2B5EF4-FFF2-40B4-BE49-F238E27FC236}">
                              <a16:creationId xmlns:a16="http://schemas.microsoft.com/office/drawing/2014/main" id="{77F3D4E9-E37F-4237-A9B4-FBE298A47380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4596400" y="2062276"/>
                          <a:ext cx="279400" cy="381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8" name="Line 19">
              <a:extLst>
                <a:ext uri="{FF2B5EF4-FFF2-40B4-BE49-F238E27FC236}">
                  <a16:creationId xmlns:a16="http://schemas.microsoft.com/office/drawing/2014/main" id="{09EA813D-320D-4743-A137-26A0091867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41964" y="1467430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9" name="Line 11">
              <a:extLst>
                <a:ext uri="{FF2B5EF4-FFF2-40B4-BE49-F238E27FC236}">
                  <a16:creationId xmlns:a16="http://schemas.microsoft.com/office/drawing/2014/main" id="{ECA1D87F-C37F-4262-B9EF-19F36B4998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8909" y="1480437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id="{32434F32-161C-4F95-818A-D22B7C352D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8185" y="1339132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Rectangle 13">
              <a:extLst>
                <a:ext uri="{FF2B5EF4-FFF2-40B4-BE49-F238E27FC236}">
                  <a16:creationId xmlns:a16="http://schemas.microsoft.com/office/drawing/2014/main" id="{D6668B3A-61CD-408D-BDDE-7C71048B2F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9270" y="1339132"/>
              <a:ext cx="76612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16">
              <a:extLst>
                <a:ext uri="{FF2B5EF4-FFF2-40B4-BE49-F238E27FC236}">
                  <a16:creationId xmlns:a16="http://schemas.microsoft.com/office/drawing/2014/main" id="{BAEE6EB8-F6A1-420D-955E-CC98C9B6BB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27323" y="3024602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63" name="Object 62">
              <a:extLst>
                <a:ext uri="{FF2B5EF4-FFF2-40B4-BE49-F238E27FC236}">
                  <a16:creationId xmlns:a16="http://schemas.microsoft.com/office/drawing/2014/main" id="{8CAAB47E-AADB-454A-B284-B26519AAE284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5727740" y="1000026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8" name="Equation" r:id="rId20" imgW="266400" imgH="266400" progId="Equation.DSMT4">
                    <p:embed/>
                  </p:oleObj>
                </mc:Choice>
                <mc:Fallback>
                  <p:oleObj name="Equation" r:id="rId20" imgW="266400" imgH="266400" progId="Equation.DSMT4">
                    <p:embed/>
                    <p:pic>
                      <p:nvPicPr>
                        <p:cNvPr id="63" name="Object 62">
                          <a:extLst>
                            <a:ext uri="{FF2B5EF4-FFF2-40B4-BE49-F238E27FC236}">
                              <a16:creationId xmlns:a16="http://schemas.microsoft.com/office/drawing/2014/main" id="{8CAAB47E-AADB-454A-B284-B26519AAE284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27740" y="1000026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>
              <a:extLst>
                <a:ext uri="{FF2B5EF4-FFF2-40B4-BE49-F238E27FC236}">
                  <a16:creationId xmlns:a16="http://schemas.microsoft.com/office/drawing/2014/main" id="{142A1489-E310-438D-A599-18BB9B842993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6808306" y="1008176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49" name="Equation" r:id="rId32" imgW="228600" imgH="266400" progId="Equation.DSMT4">
                    <p:embed/>
                  </p:oleObj>
                </mc:Choice>
                <mc:Fallback>
                  <p:oleObj name="Equation" r:id="rId32" imgW="228600" imgH="266400" progId="Equation.DSMT4">
                    <p:embed/>
                    <p:pic>
                      <p:nvPicPr>
                        <p:cNvPr id="64" name="Object 63">
                          <a:extLst>
                            <a:ext uri="{FF2B5EF4-FFF2-40B4-BE49-F238E27FC236}">
                              <a16:creationId xmlns:a16="http://schemas.microsoft.com/office/drawing/2014/main" id="{142A1489-E310-438D-A599-18BB9B842993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08306" y="1008176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5" name="Object 64">
              <a:extLst>
                <a:ext uri="{FF2B5EF4-FFF2-40B4-BE49-F238E27FC236}">
                  <a16:creationId xmlns:a16="http://schemas.microsoft.com/office/drawing/2014/main" id="{6E83386B-A67D-44B0-8B91-48F54EE88EC5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8456131" y="2062276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50" name="Equation" r:id="rId34" imgW="266400" imgH="380880" progId="Equation.DSMT4">
                    <p:embed/>
                  </p:oleObj>
                </mc:Choice>
                <mc:Fallback>
                  <p:oleObj name="Equation" r:id="rId34" imgW="266400" imgH="380880" progId="Equation.DSMT4">
                    <p:embed/>
                    <p:pic>
                      <p:nvPicPr>
                        <p:cNvPr id="65" name="Object 64">
                          <a:extLst>
                            <a:ext uri="{FF2B5EF4-FFF2-40B4-BE49-F238E27FC236}">
                              <a16:creationId xmlns:a16="http://schemas.microsoft.com/office/drawing/2014/main" id="{6E83386B-A67D-44B0-8B91-48F54EE88EC5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56131" y="2062276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034FC9B6-2B17-436D-A3B1-F22CF62007D4}"/>
                </a:ext>
              </a:extLst>
            </p:cNvPr>
            <p:cNvSpPr/>
            <p:nvPr/>
          </p:nvSpPr>
          <p:spPr>
            <a:xfrm>
              <a:off x="7350466" y="1862489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CC00959E-0351-486C-9EA5-87AC4D85F516}"/>
                </a:ext>
              </a:extLst>
            </p:cNvPr>
            <p:cNvCxnSpPr/>
            <p:nvPr/>
          </p:nvCxnSpPr>
          <p:spPr>
            <a:xfrm rot="16200000">
              <a:off x="5164251" y="1322481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C723DF2D-ED12-4F96-991C-1ED714327BBC}"/>
                </a:ext>
              </a:extLst>
            </p:cNvPr>
            <p:cNvCxnSpPr/>
            <p:nvPr/>
          </p:nvCxnSpPr>
          <p:spPr>
            <a:xfrm>
              <a:off x="4931849" y="1585955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5CBDFDDE-17B6-4FE2-BCFB-06D3C980D615}"/>
                </a:ext>
              </a:extLst>
            </p:cNvPr>
            <p:cNvCxnSpPr/>
            <p:nvPr/>
          </p:nvCxnSpPr>
          <p:spPr>
            <a:xfrm>
              <a:off x="8283085" y="1878681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246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/>
          </a:bodyPr>
          <a:lstStyle/>
          <a:p>
            <a:r>
              <a:rPr lang="fr-CH" dirty="0"/>
              <a:t>Principe de fonctionnement</a:t>
            </a:r>
          </a:p>
          <a:p>
            <a:r>
              <a:rPr lang="fr-CH" dirty="0"/>
              <a:t>Equation de tension, tension induite de mouvement et schéma équivalent</a:t>
            </a:r>
          </a:p>
          <a:p>
            <a:r>
              <a:rPr lang="fr-CH" dirty="0">
                <a:solidFill>
                  <a:srgbClr val="FF0000"/>
                </a:solidFill>
              </a:rPr>
              <a:t>Bilan de puissance et couple électromagnétique</a:t>
            </a:r>
          </a:p>
          <a:p>
            <a:r>
              <a:rPr lang="fr-CH" dirty="0"/>
              <a:t>Moteur à courant continu à aimants permanents</a:t>
            </a:r>
          </a:p>
          <a:p>
            <a:r>
              <a:rPr lang="fr-CH" dirty="0"/>
              <a:t>Démarrage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7277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ight Arrow 31"/>
          <p:cNvSpPr/>
          <p:nvPr/>
        </p:nvSpPr>
        <p:spPr>
          <a:xfrm>
            <a:off x="747932" y="1565490"/>
            <a:ext cx="4580441" cy="1703454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2" name="Right Arrow 35">
            <a:extLst>
              <a:ext uri="{FF2B5EF4-FFF2-40B4-BE49-F238E27FC236}">
                <a16:creationId xmlns:a16="http://schemas.microsoft.com/office/drawing/2014/main" id="{D9187F75-8C51-492D-AA32-463A01BB3BE3}"/>
              </a:ext>
            </a:extLst>
          </p:cNvPr>
          <p:cNvSpPr/>
          <p:nvPr/>
        </p:nvSpPr>
        <p:spPr>
          <a:xfrm rot="16200000">
            <a:off x="2028944" y="1296689"/>
            <a:ext cx="1376664" cy="495784"/>
          </a:xfrm>
          <a:prstGeom prst="rightArrow">
            <a:avLst>
              <a:gd name="adj1" fmla="val 44178"/>
              <a:gd name="adj2" fmla="val 50000"/>
            </a:avLst>
          </a:prstGeom>
          <a:gradFill flip="none" rotWithShape="1">
            <a:gsLst>
              <a:gs pos="0">
                <a:srgbClr val="FF0000"/>
              </a:gs>
              <a:gs pos="90000">
                <a:srgbClr val="C5DCF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57" name="Object 5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3989444"/>
              </p:ext>
            </p:extLst>
          </p:nvPr>
        </p:nvGraphicFramePr>
        <p:xfrm>
          <a:off x="3625350" y="1154649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6" name="Equation" r:id="rId4" imgW="406080" imgH="380880" progId="Equation.DSMT4">
                  <p:embed/>
                </p:oleObj>
              </mc:Choice>
              <mc:Fallback>
                <p:oleObj name="Equation" r:id="rId4" imgW="406080" imgH="380880" progId="Equation.DSMT4">
                  <p:embed/>
                  <p:pic>
                    <p:nvPicPr>
                      <p:cNvPr id="57" name="Object 5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5350" y="1154649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1930069"/>
              </p:ext>
            </p:extLst>
          </p:nvPr>
        </p:nvGraphicFramePr>
        <p:xfrm>
          <a:off x="6105906" y="953246"/>
          <a:ext cx="1524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7" name="Equation" r:id="rId6" imgW="1523880" imgH="419040" progId="Equation.DSMT4">
                  <p:embed/>
                </p:oleObj>
              </mc:Choice>
              <mc:Fallback>
                <p:oleObj name="Equation" r:id="rId6" imgW="1523880" imgH="41904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953246"/>
                        <a:ext cx="15240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7824799"/>
              </p:ext>
            </p:extLst>
          </p:nvPr>
        </p:nvGraphicFramePr>
        <p:xfrm>
          <a:off x="6105906" y="2766824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8" name="Equation" r:id="rId8" imgW="1282680" imgH="380880" progId="Equation.DSMT4">
                  <p:embed/>
                </p:oleObj>
              </mc:Choice>
              <mc:Fallback>
                <p:oleObj name="Equation" r:id="rId8" imgW="12826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2766824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8819343"/>
              </p:ext>
            </p:extLst>
          </p:nvPr>
        </p:nvGraphicFramePr>
        <p:xfrm>
          <a:off x="6105906" y="2124198"/>
          <a:ext cx="11557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9" name="Equation" r:id="rId10" imgW="1155600" imgH="457200" progId="Equation.DSMT4">
                  <p:embed/>
                </p:oleObj>
              </mc:Choice>
              <mc:Fallback>
                <p:oleObj name="Equation" r:id="rId10" imgW="1155600" imgH="45720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2124198"/>
                        <a:ext cx="11557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9782567"/>
              </p:ext>
            </p:extLst>
          </p:nvPr>
        </p:nvGraphicFramePr>
        <p:xfrm>
          <a:off x="6105906" y="1557772"/>
          <a:ext cx="1206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0" name="Equation" r:id="rId12" imgW="1206360" imgH="380880" progId="Equation.DSMT4">
                  <p:embed/>
                </p:oleObj>
              </mc:Choice>
              <mc:Fallback>
                <p:oleObj name="Equation" r:id="rId12" imgW="120636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906" y="1557772"/>
                        <a:ext cx="1206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7424443"/>
              </p:ext>
            </p:extLst>
          </p:nvPr>
        </p:nvGraphicFramePr>
        <p:xfrm>
          <a:off x="367551" y="2203020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1" name="Equation" r:id="rId14" imgW="317160" imgH="380880" progId="Equation.DSMT4">
                  <p:embed/>
                </p:oleObj>
              </mc:Choice>
              <mc:Fallback>
                <p:oleObj name="Equation" r:id="rId14" imgW="31716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551" y="2203020"/>
                        <a:ext cx="317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Line 29">
            <a:extLst>
              <a:ext uri="{FF2B5EF4-FFF2-40B4-BE49-F238E27FC236}">
                <a16:creationId xmlns:a16="http://schemas.microsoft.com/office/drawing/2014/main" id="{17417F16-AB90-476D-AF64-922AAFFD3BD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368" y="3553265"/>
            <a:ext cx="9143999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8" name="Object 37">
            <a:extLst>
              <a:ext uri="{FF2B5EF4-FFF2-40B4-BE49-F238E27FC236}">
                <a16:creationId xmlns:a16="http://schemas.microsoft.com/office/drawing/2014/main" id="{49EEDB89-6E8D-4206-9AD5-70035BD086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3131664"/>
              </p:ext>
            </p:extLst>
          </p:nvPr>
        </p:nvGraphicFramePr>
        <p:xfrm>
          <a:off x="892175" y="4539259"/>
          <a:ext cx="2400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2" name="Equation" r:id="rId16" imgW="2400120" imgH="380880" progId="Equation.DSMT4">
                  <p:embed/>
                </p:oleObj>
              </mc:Choice>
              <mc:Fallback>
                <p:oleObj name="Equation" r:id="rId16" imgW="2400120" imgH="380880" progId="Equation.DSMT4">
                  <p:embed/>
                  <p:pic>
                    <p:nvPicPr>
                      <p:cNvPr id="38" name="Object 37">
                        <a:extLst>
                          <a:ext uri="{FF2B5EF4-FFF2-40B4-BE49-F238E27FC236}">
                            <a16:creationId xmlns:a16="http://schemas.microsoft.com/office/drawing/2014/main" id="{49EEDB89-6E8D-4206-9AD5-70035BD086E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4539259"/>
                        <a:ext cx="2400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>
            <a:extLst>
              <a:ext uri="{FF2B5EF4-FFF2-40B4-BE49-F238E27FC236}">
                <a16:creationId xmlns:a16="http://schemas.microsoft.com/office/drawing/2014/main" id="{A9567DB2-F224-4E7C-A621-D88320ECC16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5749849"/>
              </p:ext>
            </p:extLst>
          </p:nvPr>
        </p:nvGraphicFramePr>
        <p:xfrm>
          <a:off x="892175" y="5146201"/>
          <a:ext cx="22225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3" name="Equation" r:id="rId18" imgW="2222280" imgH="723600" progId="Equation.DSMT4">
                  <p:embed/>
                </p:oleObj>
              </mc:Choice>
              <mc:Fallback>
                <p:oleObj name="Equation" r:id="rId18" imgW="2222280" imgH="723600" progId="Equation.DSMT4">
                  <p:embed/>
                  <p:pic>
                    <p:nvPicPr>
                      <p:cNvPr id="62" name="Object 61">
                        <a:extLst>
                          <a:ext uri="{FF2B5EF4-FFF2-40B4-BE49-F238E27FC236}">
                            <a16:creationId xmlns:a16="http://schemas.microsoft.com/office/drawing/2014/main" id="{A9567DB2-F224-4E7C-A621-D88320ECC16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2175" y="5146201"/>
                        <a:ext cx="22225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" name="Object 62">
            <a:extLst>
              <a:ext uri="{FF2B5EF4-FFF2-40B4-BE49-F238E27FC236}">
                <a16:creationId xmlns:a16="http://schemas.microsoft.com/office/drawing/2014/main" id="{88BBF643-0909-425A-AB04-3475E934C5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4805913"/>
              </p:ext>
            </p:extLst>
          </p:nvPr>
        </p:nvGraphicFramePr>
        <p:xfrm>
          <a:off x="3224897" y="5145706"/>
          <a:ext cx="1168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4" name="Equation" r:id="rId20" imgW="1168200" imgH="723600" progId="Equation.DSMT4">
                  <p:embed/>
                </p:oleObj>
              </mc:Choice>
              <mc:Fallback>
                <p:oleObj name="Equation" r:id="rId20" imgW="1168200" imgH="723600" progId="Equation.DSMT4">
                  <p:embed/>
                  <p:pic>
                    <p:nvPicPr>
                      <p:cNvPr id="63" name="Object 62">
                        <a:extLst>
                          <a:ext uri="{FF2B5EF4-FFF2-40B4-BE49-F238E27FC236}">
                            <a16:creationId xmlns:a16="http://schemas.microsoft.com/office/drawing/2014/main" id="{88BBF643-0909-425A-AB04-3475E934C5E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4897" y="5145706"/>
                        <a:ext cx="11684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>
            <a:extLst>
              <a:ext uri="{FF2B5EF4-FFF2-40B4-BE49-F238E27FC236}">
                <a16:creationId xmlns:a16="http://schemas.microsoft.com/office/drawing/2014/main" id="{6AE88F82-7A15-4BFB-8233-FAF3B54AD2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1686697"/>
              </p:ext>
            </p:extLst>
          </p:nvPr>
        </p:nvGraphicFramePr>
        <p:xfrm>
          <a:off x="5601833" y="5355852"/>
          <a:ext cx="1270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5" name="Equation" r:id="rId22" imgW="1269720" imgH="380880" progId="Equation.DSMT4">
                  <p:embed/>
                </p:oleObj>
              </mc:Choice>
              <mc:Fallback>
                <p:oleObj name="Equation" r:id="rId22" imgW="1269720" imgH="380880" progId="Equation.DSMT4">
                  <p:embed/>
                  <p:pic>
                    <p:nvPicPr>
                      <p:cNvPr id="64" name="Object 63">
                        <a:extLst>
                          <a:ext uri="{FF2B5EF4-FFF2-40B4-BE49-F238E27FC236}">
                            <a16:creationId xmlns:a16="http://schemas.microsoft.com/office/drawing/2014/main" id="{6AE88F82-7A15-4BFB-8233-FAF3B54AD2F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1833" y="5355852"/>
                        <a:ext cx="1270000" cy="3810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Line 29">
            <a:extLst>
              <a:ext uri="{FF2B5EF4-FFF2-40B4-BE49-F238E27FC236}">
                <a16:creationId xmlns:a16="http://schemas.microsoft.com/office/drawing/2014/main" id="{4025F6E5-6C4A-4995-8B27-0C1BAB67EDE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733484" y="5538567"/>
            <a:ext cx="66806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7DB3F00-38DD-47F7-98AC-107D0C0120F3}"/>
              </a:ext>
            </a:extLst>
          </p:cNvPr>
          <p:cNvSpPr/>
          <p:nvPr/>
        </p:nvSpPr>
        <p:spPr>
          <a:xfrm>
            <a:off x="5545532" y="5262923"/>
            <a:ext cx="1471267" cy="5409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1875500-EA88-4E92-9B3C-31BCEB315346}"/>
              </a:ext>
            </a:extLst>
          </p:cNvPr>
          <p:cNvSpPr txBox="1"/>
          <p:nvPr/>
        </p:nvSpPr>
        <p:spPr>
          <a:xfrm>
            <a:off x="7030466" y="5078671"/>
            <a:ext cx="1991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le couple est proportionnel au courant I</a:t>
            </a:r>
            <a:r>
              <a:rPr lang="en-US" baseline="-25000"/>
              <a:t>r</a:t>
            </a:r>
            <a:endParaRPr lang="fr-CH" baseline="-25000"/>
          </a:p>
        </p:txBody>
      </p:sp>
      <p:sp>
        <p:nvSpPr>
          <p:cNvPr id="69" name="Title 1">
            <a:extLst>
              <a:ext uri="{FF2B5EF4-FFF2-40B4-BE49-F238E27FC236}">
                <a16:creationId xmlns:a16="http://schemas.microsoft.com/office/drawing/2014/main" id="{5030D15D-A201-4C4C-9A57-0C6D5CE3C481}"/>
              </a:ext>
            </a:extLst>
          </p:cNvPr>
          <p:cNvSpPr txBox="1">
            <a:spLocks/>
          </p:cNvSpPr>
          <p:nvPr/>
        </p:nvSpPr>
        <p:spPr>
          <a:xfrm>
            <a:off x="379206" y="0"/>
            <a:ext cx="8764794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</a:t>
            </a:r>
          </a:p>
        </p:txBody>
      </p:sp>
      <p:sp>
        <p:nvSpPr>
          <p:cNvPr id="70" name="Title 1">
            <a:extLst>
              <a:ext uri="{FF2B5EF4-FFF2-40B4-BE49-F238E27FC236}">
                <a16:creationId xmlns:a16="http://schemas.microsoft.com/office/drawing/2014/main" id="{EE24639D-6F0A-44B1-83CC-C527430B7E99}"/>
              </a:ext>
            </a:extLst>
          </p:cNvPr>
          <p:cNvSpPr txBox="1">
            <a:spLocks/>
          </p:cNvSpPr>
          <p:nvPr/>
        </p:nvSpPr>
        <p:spPr>
          <a:xfrm>
            <a:off x="385573" y="3557307"/>
            <a:ext cx="8764794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19CFD3C-ED78-4262-93BB-49EED479C6DE}"/>
              </a:ext>
            </a:extLst>
          </p:cNvPr>
          <p:cNvSpPr/>
          <p:nvPr/>
        </p:nvSpPr>
        <p:spPr>
          <a:xfrm>
            <a:off x="2829565" y="2034003"/>
            <a:ext cx="1646182" cy="1969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BB162F87-C112-4A22-A106-FE9CA134AE43}"/>
              </a:ext>
            </a:extLst>
          </p:cNvPr>
          <p:cNvSpPr/>
          <p:nvPr/>
        </p:nvSpPr>
        <p:spPr>
          <a:xfrm rot="2700000">
            <a:off x="4372270" y="1706527"/>
            <a:ext cx="1202702" cy="447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4" name="Group 33"/>
          <p:cNvGrpSpPr/>
          <p:nvPr/>
        </p:nvGrpSpPr>
        <p:grpSpPr>
          <a:xfrm>
            <a:off x="968242" y="1100307"/>
            <a:ext cx="4080289" cy="2083029"/>
            <a:chOff x="1271029" y="4442600"/>
            <a:chExt cx="4080289" cy="2083029"/>
          </a:xfrm>
        </p:grpSpPr>
        <p:sp>
          <p:nvSpPr>
            <p:cNvPr id="35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7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Rectangle 12"/>
            <p:cNvSpPr>
              <a:spLocks noChangeArrowheads="1"/>
            </p:cNvSpPr>
            <p:nvPr/>
          </p:nvSpPr>
          <p:spPr bwMode="auto">
            <a:xfrm>
              <a:off x="2631735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16"/>
            <p:cNvSpPr>
              <a:spLocks noChangeShapeType="1"/>
            </p:cNvSpPr>
            <p:nvPr/>
          </p:nvSpPr>
          <p:spPr bwMode="auto">
            <a:xfrm>
              <a:off x="1675017" y="6518763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4" name="Object 43"/>
            <p:cNvGraphicFramePr>
              <a:graphicFrameLocks/>
            </p:cNvGraphicFramePr>
            <p:nvPr/>
          </p:nvGraphicFramePr>
          <p:xfrm>
            <a:off x="2842787" y="4442600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56" name="Equation" r:id="rId24" imgW="342720" imgH="380880" progId="Equation.DSMT4">
                    <p:embed/>
                  </p:oleObj>
                </mc:Choice>
                <mc:Fallback>
                  <p:oleObj name="Equation" r:id="rId24" imgW="342720" imgH="380880" progId="Equation.DSMT4">
                    <p:embed/>
                    <p:pic>
                      <p:nvPicPr>
                        <p:cNvPr id="44" name="Object 4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42787" y="4442600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/>
            <p:cNvGraphicFramePr>
              <a:graphicFrameLocks/>
            </p:cNvGraphicFramePr>
            <p:nvPr/>
          </p:nvGraphicFramePr>
          <p:xfrm>
            <a:off x="5021118" y="5659431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57" name="Equation" r:id="rId26" imgW="330120" imgH="380880" progId="Equation.DSMT4">
                    <p:embed/>
                  </p:oleObj>
                </mc:Choice>
                <mc:Fallback>
                  <p:oleObj name="Equation" r:id="rId26" imgW="330120" imgH="380880" progId="Equation.DSMT4">
                    <p:embed/>
                    <p:pic>
                      <p:nvPicPr>
                        <p:cNvPr id="45" name="Object 4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21118" y="5659431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/>
            <p:cNvSpPr/>
            <p:nvPr/>
          </p:nvSpPr>
          <p:spPr>
            <a:xfrm>
              <a:off x="4098160" y="5465085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rot="16200000">
              <a:off x="2105229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1980251" y="4512250"/>
            <a:ext cx="228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58" name="Equation" r:id="rId28" imgW="228600" imgH="380880" progId="Equation.DSMT4">
                    <p:embed/>
                  </p:oleObj>
                </mc:Choice>
                <mc:Fallback>
                  <p:oleObj name="Equation" r:id="rId28" imgW="228600" imgH="38088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0251" y="4512250"/>
                          <a:ext cx="228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Straight Arrow Connector 49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2" name="Object 51"/>
            <p:cNvGraphicFramePr>
              <a:graphicFrameLocks/>
            </p:cNvGraphicFramePr>
            <p:nvPr/>
          </p:nvGraphicFramePr>
          <p:xfrm>
            <a:off x="1271029" y="5563175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59" name="Equation" r:id="rId30" imgW="355320" imgH="380880" progId="Equation.DSMT4">
                    <p:embed/>
                  </p:oleObj>
                </mc:Choice>
                <mc:Fallback>
                  <p:oleObj name="Equation" r:id="rId30" imgW="355320" imgH="380880" progId="Equation.DSMT4">
                    <p:embed/>
                    <p:pic>
                      <p:nvPicPr>
                        <p:cNvPr id="52" name="Object 5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1029" y="5563175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5" name="Straight Arrow Connector 54"/>
            <p:cNvCxnSpPr/>
            <p:nvPr/>
          </p:nvCxnSpPr>
          <p:spPr>
            <a:xfrm>
              <a:off x="4970619" y="5481277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Line 29"/>
          <p:cNvSpPr>
            <a:spLocks noChangeShapeType="1"/>
          </p:cNvSpPr>
          <p:nvPr/>
        </p:nvSpPr>
        <p:spPr bwMode="auto">
          <a:xfrm flipH="1" flipV="1">
            <a:off x="3600229" y="1226531"/>
            <a:ext cx="0" cy="2113254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non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9988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68" grpId="0"/>
      <p:bldP spid="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/>
          </a:bodyPr>
          <a:lstStyle/>
          <a:p>
            <a:r>
              <a:rPr lang="fr-CH" dirty="0"/>
              <a:t>Principe de fonctionnement</a:t>
            </a:r>
          </a:p>
          <a:p>
            <a:r>
              <a:rPr lang="fr-CH" dirty="0"/>
              <a:t>Equation de tension, tension induite de mouvement et schéma équivalent</a:t>
            </a:r>
          </a:p>
          <a:p>
            <a:r>
              <a:rPr lang="fr-CH" dirty="0"/>
              <a:t>Bilan de puissance et couple électromagnétique </a:t>
            </a:r>
          </a:p>
          <a:p>
            <a:r>
              <a:rPr lang="fr-CH" dirty="0">
                <a:solidFill>
                  <a:srgbClr val="FF0000"/>
                </a:solidFill>
              </a:rPr>
              <a:t>Moteur à courant continu à aimants permanents</a:t>
            </a:r>
          </a:p>
          <a:p>
            <a:r>
              <a:rPr lang="fr-CH" dirty="0"/>
              <a:t>Démarrage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9647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422387" y="1063625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2" name="Equation" r:id="rId4" imgW="1498320" imgH="380880" progId="Equation.DSMT4">
                  <p:embed/>
                </p:oleObj>
              </mc:Choice>
              <mc:Fallback>
                <p:oleObj name="Equation" r:id="rId4" imgW="149832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063625"/>
                        <a:ext cx="14986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6"/>
          <p:cNvSpPr>
            <a:spLocks noChangeShapeType="1"/>
          </p:cNvSpPr>
          <p:nvPr/>
        </p:nvSpPr>
        <p:spPr bwMode="auto">
          <a:xfrm>
            <a:off x="3753016" y="5815761"/>
            <a:ext cx="510043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2" name="Line 7"/>
          <p:cNvSpPr>
            <a:spLocks noChangeShapeType="1"/>
          </p:cNvSpPr>
          <p:nvPr/>
        </p:nvSpPr>
        <p:spPr bwMode="auto">
          <a:xfrm flipV="1">
            <a:off x="3844670" y="1811384"/>
            <a:ext cx="0" cy="41023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1"/>
          <p:cNvSpPr>
            <a:spLocks noChangeShapeType="1"/>
          </p:cNvSpPr>
          <p:nvPr/>
        </p:nvSpPr>
        <p:spPr bwMode="auto">
          <a:xfrm rot="5400000" flipH="1">
            <a:off x="3962770" y="4303527"/>
            <a:ext cx="1388508" cy="162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16"/>
          <p:cNvSpPr>
            <a:spLocks noChangeShapeType="1"/>
          </p:cNvSpPr>
          <p:nvPr/>
        </p:nvSpPr>
        <p:spPr bwMode="auto">
          <a:xfrm rot="5400000" flipH="1">
            <a:off x="4031017" y="3829097"/>
            <a:ext cx="1802016" cy="2160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17"/>
          <p:cNvSpPr>
            <a:spLocks noChangeShapeType="1"/>
          </p:cNvSpPr>
          <p:nvPr/>
        </p:nvSpPr>
        <p:spPr bwMode="auto">
          <a:xfrm rot="5400000" flipH="1">
            <a:off x="4094826" y="3270716"/>
            <a:ext cx="2289162" cy="278967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18"/>
          <p:cNvSpPr>
            <a:spLocks noChangeShapeType="1"/>
          </p:cNvSpPr>
          <p:nvPr/>
        </p:nvSpPr>
        <p:spPr bwMode="auto">
          <a:xfrm rot="5400000" flipH="1">
            <a:off x="4165613" y="2764810"/>
            <a:ext cx="2725941" cy="336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rot="5400000" flipH="1">
            <a:off x="4242821" y="2281229"/>
            <a:ext cx="3141866" cy="39159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3525838" y="1370013"/>
          <a:ext cx="86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3" name="Equation" r:id="rId6" imgW="863280" imgH="380880" progId="Equation.DSMT4">
                  <p:embed/>
                </p:oleObj>
              </mc:Choice>
              <mc:Fallback>
                <p:oleObj name="Equation" r:id="rId6" imgW="86328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5838" y="1370013"/>
                        <a:ext cx="8636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8515349" y="5913776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4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5349" y="5913776"/>
                        <a:ext cx="266700" cy="2667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22387" y="1737148"/>
          <a:ext cx="12811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5" name="Equation" r:id="rId10" imgW="1282680" imgH="380880" progId="Equation.DSMT4">
                  <p:embed/>
                </p:oleObj>
              </mc:Choice>
              <mc:Fallback>
                <p:oleObj name="Equation" r:id="rId10" imgW="128268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737148"/>
                        <a:ext cx="1281113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/>
          </p:cNvGraphicFramePr>
          <p:nvPr/>
        </p:nvGraphicFramePr>
        <p:xfrm>
          <a:off x="422387" y="2410671"/>
          <a:ext cx="1231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6" name="Equation" r:id="rId12" imgW="1231560" imgH="380880" progId="Equation.DSMT4">
                  <p:embed/>
                </p:oleObj>
              </mc:Choice>
              <mc:Fallback>
                <p:oleObj name="Equation" r:id="rId12" imgW="1231560" imgH="38088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2410671"/>
                        <a:ext cx="12319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9988378"/>
              </p:ext>
            </p:extLst>
          </p:nvPr>
        </p:nvGraphicFramePr>
        <p:xfrm>
          <a:off x="426403" y="3216830"/>
          <a:ext cx="1803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7" name="Equation" r:id="rId14" imgW="1803240" imgH="380880" progId="Equation.DSMT4">
                  <p:embed/>
                </p:oleObj>
              </mc:Choice>
              <mc:Fallback>
                <p:oleObj name="Equation" r:id="rId14" imgW="1803240" imgH="380880" progId="Equation.DSMT4">
                  <p:embed/>
                  <p:pic>
                    <p:nvPicPr>
                      <p:cNvPr id="4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3216830"/>
                        <a:ext cx="1803400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963679"/>
              </p:ext>
            </p:extLst>
          </p:nvPr>
        </p:nvGraphicFramePr>
        <p:xfrm>
          <a:off x="426403" y="5029390"/>
          <a:ext cx="22352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8" name="Equation" r:id="rId16" imgW="2234880" imgH="723600" progId="Equation.DSMT4">
                  <p:embed/>
                </p:oleObj>
              </mc:Choice>
              <mc:Fallback>
                <p:oleObj name="Equation" r:id="rId16" imgW="2234880" imgH="723600" progId="Equation.DSMT4">
                  <p:embed/>
                  <p:pic>
                    <p:nvPicPr>
                      <p:cNvPr id="4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5029390"/>
                        <a:ext cx="22352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2357556"/>
              </p:ext>
            </p:extLst>
          </p:nvPr>
        </p:nvGraphicFramePr>
        <p:xfrm>
          <a:off x="2059003" y="3951659"/>
          <a:ext cx="8255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9" name="Equation" r:id="rId18" imgW="825480" imgH="799920" progId="Equation.DSMT4">
                  <p:embed/>
                </p:oleObj>
              </mc:Choice>
              <mc:Fallback>
                <p:oleObj name="Equation" r:id="rId18" imgW="825480" imgH="799920" progId="Equation.DSMT4">
                  <p:embed/>
                  <p:pic>
                    <p:nvPicPr>
                      <p:cNvPr id="49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003" y="3951659"/>
                        <a:ext cx="825500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2443602"/>
              </p:ext>
            </p:extLst>
          </p:nvPr>
        </p:nvGraphicFramePr>
        <p:xfrm>
          <a:off x="426403" y="3951659"/>
          <a:ext cx="1562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0" name="Equation" r:id="rId20" imgW="1562040" imgH="723600" progId="Equation.DSMT4">
                  <p:embed/>
                </p:oleObj>
              </mc:Choice>
              <mc:Fallback>
                <p:oleObj name="Equation" r:id="rId20" imgW="1562040" imgH="723600" progId="Equation.DSMT4">
                  <p:embed/>
                  <p:pic>
                    <p:nvPicPr>
                      <p:cNvPr id="5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3951659"/>
                        <a:ext cx="15621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Straight Arrow Connector 3"/>
          <p:cNvCxnSpPr/>
          <p:nvPr/>
        </p:nvCxnSpPr>
        <p:spPr>
          <a:xfrm>
            <a:off x="5750533" y="5978546"/>
            <a:ext cx="135636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7828350" y="4863285"/>
            <a:ext cx="14584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couple de la charge</a:t>
            </a:r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5123603" y="672209"/>
            <a:ext cx="3493557" cy="1702214"/>
            <a:chOff x="5123603" y="672209"/>
            <a:chExt cx="3493557" cy="1702214"/>
          </a:xfrm>
        </p:grpSpPr>
        <p:graphicFrame>
          <p:nvGraphicFramePr>
            <p:cNvPr id="63" name="Object 62"/>
            <p:cNvGraphicFramePr>
              <a:graphicFrameLocks/>
            </p:cNvGraphicFramePr>
            <p:nvPr/>
          </p:nvGraphicFramePr>
          <p:xfrm>
            <a:off x="6500896" y="67220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1" name="Equation" r:id="rId22" imgW="266400" imgH="266400" progId="Equation.DSMT4">
                    <p:embed/>
                  </p:oleObj>
                </mc:Choice>
                <mc:Fallback>
                  <p:oleObj name="Equation" r:id="rId22" imgW="266400" imgH="266400" progId="Equation.DSMT4">
                    <p:embed/>
                    <p:pic>
                      <p:nvPicPr>
                        <p:cNvPr id="63" name="Object 6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00896" y="67220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/>
            <p:cNvGraphicFramePr>
              <a:graphicFrameLocks/>
            </p:cNvGraphicFramePr>
            <p:nvPr/>
          </p:nvGraphicFramePr>
          <p:xfrm>
            <a:off x="8286960" y="153741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2" name="Equation" r:id="rId24" imgW="330120" imgH="380880" progId="Equation.DSMT4">
                    <p:embed/>
                  </p:oleObj>
                </mc:Choice>
                <mc:Fallback>
                  <p:oleObj name="Equation" r:id="rId24" imgW="330120" imgH="380880" progId="Equation.DSMT4">
                    <p:embed/>
                    <p:pic>
                      <p:nvPicPr>
                        <p:cNvPr id="64" name="Object 6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86960" y="153741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" name="Object 66"/>
            <p:cNvGraphicFramePr>
              <a:graphicFrameLocks/>
            </p:cNvGraphicFramePr>
            <p:nvPr/>
          </p:nvGraphicFramePr>
          <p:xfrm>
            <a:off x="5783263" y="723900"/>
            <a:ext cx="139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3" name="Equation" r:id="rId26" imgW="139680" imgH="266400" progId="Equation.DSMT4">
                    <p:embed/>
                  </p:oleObj>
                </mc:Choice>
                <mc:Fallback>
                  <p:oleObj name="Equation" r:id="rId26" imgW="139680" imgH="266400" progId="Equation.DSMT4">
                    <p:embed/>
                    <p:pic>
                      <p:nvPicPr>
                        <p:cNvPr id="67" name="Object 6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3263" y="723900"/>
                          <a:ext cx="139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9" name="Object 68"/>
            <p:cNvGraphicFramePr>
              <a:graphicFrameLocks/>
            </p:cNvGraphicFramePr>
            <p:nvPr/>
          </p:nvGraphicFramePr>
          <p:xfrm>
            <a:off x="5123603" y="1549286"/>
            <a:ext cx="2667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14" name="Equation" r:id="rId28" imgW="266400" imgH="279360" progId="Equation.DSMT4">
                    <p:embed/>
                  </p:oleObj>
                </mc:Choice>
                <mc:Fallback>
                  <p:oleObj name="Equation" r:id="rId28" imgW="266400" imgH="279360" progId="Equation.DSMT4">
                    <p:embed/>
                    <p:pic>
                      <p:nvPicPr>
                        <p:cNvPr id="69" name="Object 6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23603" y="1549286"/>
                          <a:ext cx="266700" cy="279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9" name="Line 19"/>
            <p:cNvSpPr>
              <a:spLocks noChangeShapeType="1"/>
            </p:cNvSpPr>
            <p:nvPr/>
          </p:nvSpPr>
          <p:spPr bwMode="auto">
            <a:xfrm>
              <a:off x="7771551" y="1081398"/>
              <a:ext cx="0" cy="1293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Line 11"/>
            <p:cNvSpPr>
              <a:spLocks noChangeShapeType="1"/>
            </p:cNvSpPr>
            <p:nvPr/>
          </p:nvSpPr>
          <p:spPr bwMode="auto">
            <a:xfrm>
              <a:off x="5436736" y="1092194"/>
              <a:ext cx="23365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1" name="Rectangle 12"/>
            <p:cNvSpPr>
              <a:spLocks noChangeArrowheads="1"/>
            </p:cNvSpPr>
            <p:nvPr/>
          </p:nvSpPr>
          <p:spPr bwMode="auto">
            <a:xfrm>
              <a:off x="6321600" y="974912"/>
              <a:ext cx="635880" cy="23848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16"/>
            <p:cNvSpPr>
              <a:spLocks noChangeShapeType="1"/>
            </p:cNvSpPr>
            <p:nvPr/>
          </p:nvSpPr>
          <p:spPr bwMode="auto">
            <a:xfrm>
              <a:off x="5435420" y="2369317"/>
              <a:ext cx="233613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5" name="Oval 64"/>
            <p:cNvSpPr/>
            <p:nvPr/>
          </p:nvSpPr>
          <p:spPr>
            <a:xfrm>
              <a:off x="7446610" y="1409294"/>
              <a:ext cx="649880" cy="64988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6" name="Straight Arrow Connector 65"/>
            <p:cNvCxnSpPr/>
            <p:nvPr/>
          </p:nvCxnSpPr>
          <p:spPr>
            <a:xfrm rot="16200000">
              <a:off x="5823454" y="961092"/>
              <a:ext cx="0" cy="262205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/>
            <p:nvPr/>
          </p:nvCxnSpPr>
          <p:spPr>
            <a:xfrm>
              <a:off x="5439177" y="1179773"/>
              <a:ext cx="0" cy="10782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/>
            <p:nvPr/>
          </p:nvCxnSpPr>
          <p:spPr>
            <a:xfrm>
              <a:off x="8220677" y="1422734"/>
              <a:ext cx="0" cy="64988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3" name="Object 72"/>
          <p:cNvGraphicFramePr>
            <a:graphicFrameLocks/>
          </p:cNvGraphicFramePr>
          <p:nvPr/>
        </p:nvGraphicFramePr>
        <p:xfrm>
          <a:off x="6294766" y="6038634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5" name="Equation" r:id="rId30" imgW="266400" imgH="279360" progId="Equation.DSMT4">
                  <p:embed/>
                </p:oleObj>
              </mc:Choice>
              <mc:Fallback>
                <p:oleObj name="Equation" r:id="rId30" imgW="266400" imgH="279360" progId="Equation.DSMT4">
                  <p:embed/>
                  <p:pic>
                    <p:nvPicPr>
                      <p:cNvPr id="73" name="Object 72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766" y="6038634"/>
                        <a:ext cx="2667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5660812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7287349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Object 77"/>
          <p:cNvGraphicFramePr>
            <a:graphicFrameLocks/>
          </p:cNvGraphicFramePr>
          <p:nvPr/>
        </p:nvGraphicFramePr>
        <p:xfrm>
          <a:off x="5653572" y="6416675"/>
          <a:ext cx="317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6" name="Equation" r:id="rId31" imgW="3174840" imgH="380880" progId="Equation.DSMT4">
                  <p:embed/>
                </p:oleObj>
              </mc:Choice>
              <mc:Fallback>
                <p:oleObj name="Equation" r:id="rId31" imgW="3174840" imgH="380880" progId="Equation.DSMT4">
                  <p:embed/>
                  <p:pic>
                    <p:nvPicPr>
                      <p:cNvPr id="78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3572" y="6416675"/>
                        <a:ext cx="31750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1" name="Straight Arrow Connector 80"/>
          <p:cNvCxnSpPr/>
          <p:nvPr/>
        </p:nvCxnSpPr>
        <p:spPr>
          <a:xfrm flipV="1">
            <a:off x="7775575" y="5861051"/>
            <a:ext cx="0" cy="55493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>
            <a:cxnSpLocks/>
          </p:cNvCxnSpPr>
          <p:nvPr/>
        </p:nvCxnSpPr>
        <p:spPr>
          <a:xfrm flipH="1">
            <a:off x="7140829" y="4743626"/>
            <a:ext cx="126731" cy="50234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Line 20"/>
          <p:cNvSpPr>
            <a:spLocks noChangeShapeType="1"/>
          </p:cNvSpPr>
          <p:nvPr/>
        </p:nvSpPr>
        <p:spPr bwMode="auto">
          <a:xfrm rot="5400000" flipH="1">
            <a:off x="4308254" y="1748329"/>
            <a:ext cx="3602241" cy="452137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Line 20"/>
          <p:cNvSpPr>
            <a:spLocks noChangeShapeType="1"/>
          </p:cNvSpPr>
          <p:nvPr/>
        </p:nvSpPr>
        <p:spPr bwMode="auto">
          <a:xfrm rot="5400000" flipH="1">
            <a:off x="5842065" y="3308062"/>
            <a:ext cx="0" cy="3972570"/>
          </a:xfrm>
          <a:prstGeom prst="line">
            <a:avLst/>
          </a:prstGeom>
          <a:noFill/>
          <a:ln w="12700">
            <a:solidFill>
              <a:srgbClr val="FFC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Oval 53"/>
          <p:cNvSpPr/>
          <p:nvPr/>
        </p:nvSpPr>
        <p:spPr>
          <a:xfrm>
            <a:off x="7720350" y="575613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7" name="Oval 56"/>
          <p:cNvSpPr/>
          <p:nvPr/>
        </p:nvSpPr>
        <p:spPr>
          <a:xfrm>
            <a:off x="7083283" y="5240979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0" name="Oval 49"/>
          <p:cNvSpPr/>
          <p:nvPr/>
        </p:nvSpPr>
        <p:spPr>
          <a:xfrm>
            <a:off x="3790568" y="262413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à aimants permanents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344A00-7A35-496E-925D-28B4BEA1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5694825" y="4347004"/>
          <a:ext cx="317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7" name="Equation" r:id="rId33" imgW="3174840" imgH="380880" progId="Equation.DSMT4">
                  <p:embed/>
                </p:oleObj>
              </mc:Choice>
              <mc:Fallback>
                <p:oleObj name="Equation" r:id="rId33" imgW="3174840" imgH="38088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4825" y="4347004"/>
                        <a:ext cx="3175000" cy="381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13775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10" fill="hold"/>
                                        <p:tgtEl>
                                          <p:spTgt spid="7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"/>
                            </p:stCondLst>
                            <p:childTnLst>
                              <p:par>
                                <p:cTn id="102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42934 0.45672 " pathEditMode="relative" rAng="0" ptsTypes="AA">
                                      <p:cBhvr>
                                        <p:cTn id="1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22940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3000" fill="hold"/>
                                        <p:tgtEl>
                                          <p:spTgt spid="7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10"/>
                            </p:stCondLst>
                            <p:childTnLst>
                              <p:par>
                                <p:cTn id="107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30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2.22222E-6 C -0.02378 -0.02569 -0.04948 -0.0544 -0.06927 -0.07523 " pathEditMode="relative" rAng="0" ptsTypes="AA">
                                      <p:cBhvr>
                                        <p:cTn id="13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5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56" grpId="0"/>
      <p:bldP spid="41" grpId="0" animBg="1"/>
      <p:bldP spid="55" grpId="0" animBg="1"/>
      <p:bldP spid="54" grpId="0" animBg="1"/>
      <p:bldP spid="54" grpId="1" animBg="1"/>
      <p:bldP spid="57" grpId="0" animBg="1"/>
      <p:bldP spid="50" grpId="0" animBg="1"/>
      <p:bldP spid="50" grpId="1" animBg="1"/>
      <p:bldP spid="50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CB22C1-313E-4BBF-ADFD-C0F4EC4498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61"/>
          <a:stretch/>
        </p:blipFill>
        <p:spPr>
          <a:xfrm>
            <a:off x="103554" y="3043363"/>
            <a:ext cx="3808583" cy="3787546"/>
          </a:xfrm>
          <a:prstGeom prst="rect">
            <a:avLst/>
          </a:prstGeom>
        </p:spPr>
      </p:pic>
      <p:sp>
        <p:nvSpPr>
          <p:cNvPr id="280" name="Rectangle 279"/>
          <p:cNvSpPr/>
          <p:nvPr/>
        </p:nvSpPr>
        <p:spPr>
          <a:xfrm>
            <a:off x="4031249" y="6085077"/>
            <a:ext cx="51042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100"/>
              <a:t>Source : toolguyd.com/dewalt-brushless-impact-driver-dcf886/ et  toolguyd.com/dewalt-cordless-drills-uwo-torque/</a:t>
            </a:r>
          </a:p>
          <a:p>
            <a:r>
              <a:rPr lang="fr-CH" sz="1100"/>
              <a:t>www.toolsofthetrade.net/power-tools/cordless-tools/brushing-up-on-brushless_o</a:t>
            </a:r>
          </a:p>
        </p:txBody>
      </p:sp>
      <p:pic>
        <p:nvPicPr>
          <p:cNvPr id="28676" name="Picture 4" descr="Because they are more compact than brushed motors, brushless motors allow manufacturers to design smaller, lighter tools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77" t="21936" r="1897"/>
          <a:stretch/>
        </p:blipFill>
        <p:spPr bwMode="auto">
          <a:xfrm>
            <a:off x="4529272" y="886417"/>
            <a:ext cx="4501157" cy="4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  <p:pic>
        <p:nvPicPr>
          <p:cNvPr id="47108" name="Picture 4" descr="Dewalt DCD991 Premium Brushless 3-Speed Drill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7" r="14269"/>
          <a:stretch/>
        </p:blipFill>
        <p:spPr bwMode="auto">
          <a:xfrm>
            <a:off x="3949430" y="3805145"/>
            <a:ext cx="1619093" cy="228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D3DD5391-C7FB-478A-B368-C53606DBFE07}"/>
              </a:ext>
            </a:extLst>
          </p:cNvPr>
          <p:cNvGrpSpPr/>
          <p:nvPr/>
        </p:nvGrpSpPr>
        <p:grpSpPr>
          <a:xfrm rot="5400000">
            <a:off x="2735130" y="935043"/>
            <a:ext cx="1274554" cy="1682662"/>
            <a:chOff x="2425649" y="1075286"/>
            <a:chExt cx="900000" cy="118817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DB710D4-4DE2-4605-84B2-E97C9717C92F}"/>
                </a:ext>
              </a:extLst>
            </p:cNvPr>
            <p:cNvCxnSpPr/>
            <p:nvPr/>
          </p:nvCxnSpPr>
          <p:spPr>
            <a:xfrm>
              <a:off x="2425649" y="1831438"/>
              <a:ext cx="900000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A700885-D7CD-43A2-87D7-4DF80489A8BD}"/>
                </a:ext>
              </a:extLst>
            </p:cNvPr>
            <p:cNvGrpSpPr/>
            <p:nvPr/>
          </p:nvGrpSpPr>
          <p:grpSpPr>
            <a:xfrm>
              <a:off x="2589898" y="1615414"/>
              <a:ext cx="571503" cy="432048"/>
              <a:chOff x="5769035" y="1988840"/>
              <a:chExt cx="571503" cy="432048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A93C2E1-4050-4F3F-83FB-AAB24C767181}"/>
                  </a:ext>
                </a:extLst>
              </p:cNvPr>
              <p:cNvSpPr/>
              <p:nvPr/>
            </p:nvSpPr>
            <p:spPr>
              <a:xfrm>
                <a:off x="5769035" y="2150864"/>
                <a:ext cx="571503" cy="108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6EEBC4D3-DD21-4D53-A357-96801CEBC298}"/>
                  </a:ext>
                </a:extLst>
              </p:cNvPr>
              <p:cNvSpPr/>
              <p:nvPr/>
            </p:nvSpPr>
            <p:spPr>
              <a:xfrm>
                <a:off x="5838762" y="1988840"/>
                <a:ext cx="432048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 u="sng">
                  <a:solidFill>
                    <a:schemeClr val="tx1"/>
                  </a:solidFill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937AA9-A312-41B7-81E6-DAFD824B2257}"/>
                </a:ext>
              </a:extLst>
            </p:cNvPr>
            <p:cNvSpPr/>
            <p:nvPr/>
          </p:nvSpPr>
          <p:spPr>
            <a:xfrm rot="16200000">
              <a:off x="2687189" y="1213716"/>
              <a:ext cx="400412" cy="123552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AAF0F48-6A80-40CB-ADD2-16D5BF059E73}"/>
                </a:ext>
              </a:extLst>
            </p:cNvPr>
            <p:cNvCxnSpPr/>
            <p:nvPr/>
          </p:nvCxnSpPr>
          <p:spPr>
            <a:xfrm>
              <a:off x="243008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43264D4-F7E5-4AB7-8952-DDF15956A993}"/>
                </a:ext>
              </a:extLst>
            </p:cNvPr>
            <p:cNvCxnSpPr/>
            <p:nvPr/>
          </p:nvCxnSpPr>
          <p:spPr>
            <a:xfrm>
              <a:off x="3323649" y="1831463"/>
              <a:ext cx="0" cy="432000"/>
            </a:xfrm>
            <a:prstGeom prst="line">
              <a:avLst/>
            </a:prstGeom>
            <a:ln w="12700">
              <a:solidFill>
                <a:schemeClr val="tx1"/>
              </a:solidFill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47253D-193C-448E-AB54-7FDFD8A0DFCE}"/>
                </a:ext>
              </a:extLst>
            </p:cNvPr>
            <p:cNvSpPr/>
            <p:nvPr/>
          </p:nvSpPr>
          <p:spPr>
            <a:xfrm rot="16200000">
              <a:off x="2785861" y="1122811"/>
              <a:ext cx="207337" cy="1235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F4DBD186-913C-44A7-B73C-78651E0B1638}"/>
              </a:ext>
            </a:extLst>
          </p:cNvPr>
          <p:cNvSpPr txBox="1"/>
          <p:nvPr/>
        </p:nvSpPr>
        <p:spPr>
          <a:xfrm>
            <a:off x="114443" y="2498956"/>
            <a:ext cx="1101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Batterie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3EFB420-D233-4716-AA22-30019B9ED512}"/>
              </a:ext>
            </a:extLst>
          </p:cNvPr>
          <p:cNvGrpSpPr/>
          <p:nvPr/>
        </p:nvGrpSpPr>
        <p:grpSpPr>
          <a:xfrm>
            <a:off x="289922" y="1142817"/>
            <a:ext cx="1004767" cy="1270834"/>
            <a:chOff x="1122704" y="4788184"/>
            <a:chExt cx="1004767" cy="1270834"/>
          </a:xfrm>
        </p:grpSpPr>
        <p:sp>
          <p:nvSpPr>
            <p:cNvPr id="21" name="Line 58">
              <a:extLst>
                <a:ext uri="{FF2B5EF4-FFF2-40B4-BE49-F238E27FC236}">
                  <a16:creationId xmlns:a16="http://schemas.microsoft.com/office/drawing/2014/main" id="{9F383BDA-1FE1-4093-BE33-D1FDA7E570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497942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2" name="Line 58">
              <a:extLst>
                <a:ext uri="{FF2B5EF4-FFF2-40B4-BE49-F238E27FC236}">
                  <a16:creationId xmlns:a16="http://schemas.microsoft.com/office/drawing/2014/main" id="{7CA127D9-11B5-40E5-8747-092E077061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05385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Line 58">
              <a:extLst>
                <a:ext uri="{FF2B5EF4-FFF2-40B4-BE49-F238E27FC236}">
                  <a16:creationId xmlns:a16="http://schemas.microsoft.com/office/drawing/2014/main" id="{55344B18-539B-4AC0-91EE-44278B8ECB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24974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Line 58">
              <a:extLst>
                <a:ext uri="{FF2B5EF4-FFF2-40B4-BE49-F238E27FC236}">
                  <a16:creationId xmlns:a16="http://schemas.microsoft.com/office/drawing/2014/main" id="{8E40A550-2DE7-412D-A392-6E9E4A0787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32416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5" name="Line 58">
              <a:extLst>
                <a:ext uri="{FF2B5EF4-FFF2-40B4-BE49-F238E27FC236}">
                  <a16:creationId xmlns:a16="http://schemas.microsoft.com/office/drawing/2014/main" id="{4DF2867A-4B9D-4E54-85DE-7B1B2AC60A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520055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" name="Line 58">
              <a:extLst>
                <a:ext uri="{FF2B5EF4-FFF2-40B4-BE49-F238E27FC236}">
                  <a16:creationId xmlns:a16="http://schemas.microsoft.com/office/drawing/2014/main" id="{3E95D2AE-5C9A-4ECE-9F82-B12EA6E48B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594484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" name="Line 58">
              <a:extLst>
                <a:ext uri="{FF2B5EF4-FFF2-40B4-BE49-F238E27FC236}">
                  <a16:creationId xmlns:a16="http://schemas.microsoft.com/office/drawing/2014/main" id="{27BF7687-B9B5-4CD7-88B6-2BB7579920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22704" y="5790370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Line 58">
              <a:extLst>
                <a:ext uri="{FF2B5EF4-FFF2-40B4-BE49-F238E27FC236}">
                  <a16:creationId xmlns:a16="http://schemas.microsoft.com/office/drawing/2014/main" id="{418D84CB-CA42-456E-B0FE-D5A3EABFA1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391" y="5864799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9" name="Line 58">
              <a:extLst>
                <a:ext uri="{FF2B5EF4-FFF2-40B4-BE49-F238E27FC236}">
                  <a16:creationId xmlns:a16="http://schemas.microsoft.com/office/drawing/2014/main" id="{48C7A587-75DE-440B-9641-5C627D260F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05385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0" name="Line 58">
              <a:extLst>
                <a:ext uri="{FF2B5EF4-FFF2-40B4-BE49-F238E27FC236}">
                  <a16:creationId xmlns:a16="http://schemas.microsoft.com/office/drawing/2014/main" id="{350EDF29-680B-4441-8CA1-619F8D0C85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31872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1" name="Line 58">
              <a:extLst>
                <a:ext uri="{FF2B5EF4-FFF2-40B4-BE49-F238E27FC236}">
                  <a16:creationId xmlns:a16="http://schemas.microsoft.com/office/drawing/2014/main" id="{05ABCF7F-C961-41F4-9E29-19204F3A08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59826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2" name="Line 58">
              <a:extLst>
                <a:ext uri="{FF2B5EF4-FFF2-40B4-BE49-F238E27FC236}">
                  <a16:creationId xmlns:a16="http://schemas.microsoft.com/office/drawing/2014/main" id="{C5A22B97-229E-4DA3-8726-0E9171B5AD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5863133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3" name="Line 58">
              <a:extLst>
                <a:ext uri="{FF2B5EF4-FFF2-40B4-BE49-F238E27FC236}">
                  <a16:creationId xmlns:a16="http://schemas.microsoft.com/office/drawing/2014/main" id="{0CCEF11F-B60E-48A5-A126-58F4DE5297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704" y="478818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Line 58">
              <a:extLst>
                <a:ext uri="{FF2B5EF4-FFF2-40B4-BE49-F238E27FC236}">
                  <a16:creationId xmlns:a16="http://schemas.microsoft.com/office/drawing/2014/main" id="{C82092D1-D5C8-4B08-A342-84C76E8E56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01381" y="4788184"/>
              <a:ext cx="72609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5" name="Line 58">
              <a:extLst>
                <a:ext uri="{FF2B5EF4-FFF2-40B4-BE49-F238E27FC236}">
                  <a16:creationId xmlns:a16="http://schemas.microsoft.com/office/drawing/2014/main" id="{7551D05B-9604-43A1-84A5-9DAC33F6DF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5031" y="6059018"/>
              <a:ext cx="71658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38" name="Title 1">
            <a:extLst>
              <a:ext uri="{FF2B5EF4-FFF2-40B4-BE49-F238E27FC236}">
                <a16:creationId xmlns:a16="http://schemas.microsoft.com/office/drawing/2014/main" id="{BC02082F-B1A3-4963-BF56-D8E1C1026BEF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Alimentation à tension variable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14CA2A-F6A5-4AD8-9C10-95574CA98FDB}"/>
              </a:ext>
            </a:extLst>
          </p:cNvPr>
          <p:cNvSpPr/>
          <p:nvPr/>
        </p:nvSpPr>
        <p:spPr>
          <a:xfrm>
            <a:off x="1285180" y="1065563"/>
            <a:ext cx="1239821" cy="14229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19CD410-6192-4F43-B488-59806F393EB7}"/>
              </a:ext>
            </a:extLst>
          </p:cNvPr>
          <p:cNvSpPr txBox="1"/>
          <p:nvPr/>
        </p:nvSpPr>
        <p:spPr>
          <a:xfrm>
            <a:off x="2000461" y="2380661"/>
            <a:ext cx="2571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Moteur DC à</a:t>
            </a:r>
            <a:br>
              <a:rPr lang="fr-CH"/>
            </a:br>
            <a:r>
              <a:rPr lang="fr-CH"/>
              <a:t>aimants permanents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E7AA070-FA97-4FB4-8E34-5268FC00FB9E}"/>
              </a:ext>
            </a:extLst>
          </p:cNvPr>
          <p:cNvSpPr txBox="1"/>
          <p:nvPr/>
        </p:nvSpPr>
        <p:spPr>
          <a:xfrm>
            <a:off x="628649" y="672769"/>
            <a:ext cx="2642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Convertisseur DC/DC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5577C09-96C6-4A54-8315-3DB78F66E97B}"/>
              </a:ext>
            </a:extLst>
          </p:cNvPr>
          <p:cNvCxnSpPr>
            <a:cxnSpLocks/>
          </p:cNvCxnSpPr>
          <p:nvPr/>
        </p:nvCxnSpPr>
        <p:spPr>
          <a:xfrm flipV="1">
            <a:off x="1289050" y="1065563"/>
            <a:ext cx="1235950" cy="1422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954FE3A5-20B3-4DB5-B488-BF94C5116943}"/>
              </a:ext>
            </a:extLst>
          </p:cNvPr>
          <p:cNvSpPr txBox="1"/>
          <p:nvPr/>
        </p:nvSpPr>
        <p:spPr>
          <a:xfrm>
            <a:off x="1338950" y="1137097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DC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30A057A-8BF3-41DC-BC3C-0AF6B3F45DA9}"/>
              </a:ext>
            </a:extLst>
          </p:cNvPr>
          <p:cNvSpPr txBox="1"/>
          <p:nvPr/>
        </p:nvSpPr>
        <p:spPr>
          <a:xfrm>
            <a:off x="1962780" y="206416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/>
              <a:t>DC</a:t>
            </a:r>
          </a:p>
        </p:txBody>
      </p:sp>
    </p:spTree>
    <p:extLst>
      <p:ext uri="{BB962C8B-B14F-4D97-AF65-F5344CB8AC3E}">
        <p14:creationId xmlns:p14="http://schemas.microsoft.com/office/powerpoint/2010/main" val="2632594633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8375650" cy="4752976"/>
          </a:xfrm>
        </p:spPr>
        <p:txBody>
          <a:bodyPr>
            <a:normAutofit/>
          </a:bodyPr>
          <a:lstStyle/>
          <a:p>
            <a:r>
              <a:rPr lang="fr-CH" dirty="0"/>
              <a:t>Principe de fonctionnement</a:t>
            </a:r>
          </a:p>
          <a:p>
            <a:r>
              <a:rPr lang="fr-CH" dirty="0"/>
              <a:t>Equation de tension, tension induite de mouvement et schéma équivalent</a:t>
            </a:r>
          </a:p>
          <a:p>
            <a:r>
              <a:rPr lang="fr-CH" dirty="0"/>
              <a:t>Bilan de puissance et couple électromagnétique </a:t>
            </a:r>
          </a:p>
          <a:p>
            <a:r>
              <a:rPr lang="fr-CH" dirty="0"/>
              <a:t>Moteur à courant continu à aimants permanents</a:t>
            </a:r>
          </a:p>
          <a:p>
            <a:r>
              <a:rPr lang="fr-CH" dirty="0">
                <a:solidFill>
                  <a:srgbClr val="FF0000"/>
                </a:solidFill>
              </a:rPr>
              <a:t>Démarrage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A1406-3EF4-4890-959B-C56BAE07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6734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Line 6"/>
          <p:cNvSpPr>
            <a:spLocks noChangeShapeType="1"/>
          </p:cNvSpPr>
          <p:nvPr/>
        </p:nvSpPr>
        <p:spPr bwMode="auto">
          <a:xfrm>
            <a:off x="3753016" y="5815761"/>
            <a:ext cx="510043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2" name="Line 7"/>
          <p:cNvSpPr>
            <a:spLocks noChangeShapeType="1"/>
          </p:cNvSpPr>
          <p:nvPr/>
        </p:nvSpPr>
        <p:spPr bwMode="auto">
          <a:xfrm flipV="1">
            <a:off x="3844670" y="1811384"/>
            <a:ext cx="0" cy="41023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1"/>
          <p:cNvSpPr>
            <a:spLocks noChangeShapeType="1"/>
          </p:cNvSpPr>
          <p:nvPr/>
        </p:nvSpPr>
        <p:spPr bwMode="auto">
          <a:xfrm rot="5400000" flipH="1">
            <a:off x="3962770" y="4303527"/>
            <a:ext cx="1388508" cy="162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16"/>
          <p:cNvSpPr>
            <a:spLocks noChangeShapeType="1"/>
          </p:cNvSpPr>
          <p:nvPr/>
        </p:nvSpPr>
        <p:spPr bwMode="auto">
          <a:xfrm rot="5400000" flipH="1">
            <a:off x="4031017" y="3829097"/>
            <a:ext cx="1802016" cy="2160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17"/>
          <p:cNvSpPr>
            <a:spLocks noChangeShapeType="1"/>
          </p:cNvSpPr>
          <p:nvPr/>
        </p:nvSpPr>
        <p:spPr bwMode="auto">
          <a:xfrm rot="5400000" flipH="1">
            <a:off x="4094826" y="3270716"/>
            <a:ext cx="2289162" cy="278967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18"/>
          <p:cNvSpPr>
            <a:spLocks noChangeShapeType="1"/>
          </p:cNvSpPr>
          <p:nvPr/>
        </p:nvSpPr>
        <p:spPr bwMode="auto">
          <a:xfrm rot="5400000" flipH="1">
            <a:off x="4165613" y="2764810"/>
            <a:ext cx="2725941" cy="336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 rot="5400000" flipH="1">
            <a:off x="4242821" y="2281229"/>
            <a:ext cx="3141866" cy="3915947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3525838" y="1370013"/>
          <a:ext cx="86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4" name="Equation" r:id="rId4" imgW="863280" imgH="380880" progId="Equation.DSMT4">
                  <p:embed/>
                </p:oleObj>
              </mc:Choice>
              <mc:Fallback>
                <p:oleObj name="Equation" r:id="rId4" imgW="86328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5838" y="1370013"/>
                        <a:ext cx="8636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8515349" y="5913776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5" name="Equation" r:id="rId6" imgW="266400" imgH="266400" progId="Equation.DSMT4">
                  <p:embed/>
                </p:oleObj>
              </mc:Choice>
              <mc:Fallback>
                <p:oleObj name="Equation" r:id="rId6" imgW="266400" imgH="26640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5349" y="5913776"/>
                        <a:ext cx="266700" cy="2667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Straight Arrow Connector 3"/>
          <p:cNvCxnSpPr/>
          <p:nvPr/>
        </p:nvCxnSpPr>
        <p:spPr>
          <a:xfrm>
            <a:off x="5750533" y="5978546"/>
            <a:ext cx="135636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5123603" y="672209"/>
            <a:ext cx="3493557" cy="1702214"/>
            <a:chOff x="5123603" y="672209"/>
            <a:chExt cx="3493557" cy="1702214"/>
          </a:xfrm>
        </p:grpSpPr>
        <p:graphicFrame>
          <p:nvGraphicFramePr>
            <p:cNvPr id="63" name="Object 62"/>
            <p:cNvGraphicFramePr>
              <a:graphicFrameLocks/>
            </p:cNvGraphicFramePr>
            <p:nvPr/>
          </p:nvGraphicFramePr>
          <p:xfrm>
            <a:off x="6500896" y="67220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96" name="Equation" r:id="rId8" imgW="266400" imgH="266400" progId="Equation.DSMT4">
                    <p:embed/>
                  </p:oleObj>
                </mc:Choice>
                <mc:Fallback>
                  <p:oleObj name="Equation" r:id="rId8" imgW="266400" imgH="266400" progId="Equation.DSMT4">
                    <p:embed/>
                    <p:pic>
                      <p:nvPicPr>
                        <p:cNvPr id="63" name="Object 6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00896" y="67220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Object 63"/>
            <p:cNvGraphicFramePr>
              <a:graphicFrameLocks/>
            </p:cNvGraphicFramePr>
            <p:nvPr/>
          </p:nvGraphicFramePr>
          <p:xfrm>
            <a:off x="8286960" y="1537410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97" name="Equation" r:id="rId10" imgW="330120" imgH="380880" progId="Equation.DSMT4">
                    <p:embed/>
                  </p:oleObj>
                </mc:Choice>
                <mc:Fallback>
                  <p:oleObj name="Equation" r:id="rId10" imgW="330120" imgH="380880" progId="Equation.DSMT4">
                    <p:embed/>
                    <p:pic>
                      <p:nvPicPr>
                        <p:cNvPr id="64" name="Object 6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86960" y="1537410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" name="Object 66"/>
            <p:cNvGraphicFramePr>
              <a:graphicFrameLocks/>
            </p:cNvGraphicFramePr>
            <p:nvPr/>
          </p:nvGraphicFramePr>
          <p:xfrm>
            <a:off x="5783263" y="723900"/>
            <a:ext cx="139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98" name="Equation" r:id="rId12" imgW="139680" imgH="266400" progId="Equation.DSMT4">
                    <p:embed/>
                  </p:oleObj>
                </mc:Choice>
                <mc:Fallback>
                  <p:oleObj name="Equation" r:id="rId12" imgW="139680" imgH="266400" progId="Equation.DSMT4">
                    <p:embed/>
                    <p:pic>
                      <p:nvPicPr>
                        <p:cNvPr id="67" name="Object 6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83263" y="723900"/>
                          <a:ext cx="139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9" name="Object 68"/>
            <p:cNvGraphicFramePr>
              <a:graphicFrameLocks/>
            </p:cNvGraphicFramePr>
            <p:nvPr/>
          </p:nvGraphicFramePr>
          <p:xfrm>
            <a:off x="5123603" y="1549286"/>
            <a:ext cx="266700" cy="279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99" name="Equation" r:id="rId14" imgW="266400" imgH="279360" progId="Equation.DSMT4">
                    <p:embed/>
                  </p:oleObj>
                </mc:Choice>
                <mc:Fallback>
                  <p:oleObj name="Equation" r:id="rId14" imgW="266400" imgH="279360" progId="Equation.DSMT4">
                    <p:embed/>
                    <p:pic>
                      <p:nvPicPr>
                        <p:cNvPr id="69" name="Object 6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23603" y="1549286"/>
                          <a:ext cx="266700" cy="279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9" name="Line 19"/>
            <p:cNvSpPr>
              <a:spLocks noChangeShapeType="1"/>
            </p:cNvSpPr>
            <p:nvPr/>
          </p:nvSpPr>
          <p:spPr bwMode="auto">
            <a:xfrm>
              <a:off x="7771551" y="1081398"/>
              <a:ext cx="0" cy="12930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0" name="Line 11"/>
            <p:cNvSpPr>
              <a:spLocks noChangeShapeType="1"/>
            </p:cNvSpPr>
            <p:nvPr/>
          </p:nvSpPr>
          <p:spPr bwMode="auto">
            <a:xfrm>
              <a:off x="5436736" y="1092194"/>
              <a:ext cx="233659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1" name="Rectangle 12"/>
            <p:cNvSpPr>
              <a:spLocks noChangeArrowheads="1"/>
            </p:cNvSpPr>
            <p:nvPr/>
          </p:nvSpPr>
          <p:spPr bwMode="auto">
            <a:xfrm>
              <a:off x="6321600" y="974912"/>
              <a:ext cx="635880" cy="238488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Line 16"/>
            <p:cNvSpPr>
              <a:spLocks noChangeShapeType="1"/>
            </p:cNvSpPr>
            <p:nvPr/>
          </p:nvSpPr>
          <p:spPr bwMode="auto">
            <a:xfrm>
              <a:off x="5435420" y="2369317"/>
              <a:ext cx="233613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5" name="Oval 64"/>
            <p:cNvSpPr/>
            <p:nvPr/>
          </p:nvSpPr>
          <p:spPr>
            <a:xfrm>
              <a:off x="7446610" y="1409294"/>
              <a:ext cx="649880" cy="64988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6" name="Straight Arrow Connector 65"/>
            <p:cNvCxnSpPr/>
            <p:nvPr/>
          </p:nvCxnSpPr>
          <p:spPr>
            <a:xfrm rot="16200000">
              <a:off x="5823454" y="961092"/>
              <a:ext cx="0" cy="262205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/>
            <p:nvPr/>
          </p:nvCxnSpPr>
          <p:spPr>
            <a:xfrm>
              <a:off x="5439177" y="1179773"/>
              <a:ext cx="0" cy="10782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/>
            <p:nvPr/>
          </p:nvCxnSpPr>
          <p:spPr>
            <a:xfrm>
              <a:off x="8220677" y="1422734"/>
              <a:ext cx="0" cy="64988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3" name="Object 72"/>
          <p:cNvGraphicFramePr>
            <a:graphicFrameLocks/>
          </p:cNvGraphicFramePr>
          <p:nvPr/>
        </p:nvGraphicFramePr>
        <p:xfrm>
          <a:off x="6294766" y="6038634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0" name="Equation" r:id="rId16" imgW="266400" imgH="279360" progId="Equation.DSMT4">
                  <p:embed/>
                </p:oleObj>
              </mc:Choice>
              <mc:Fallback>
                <p:oleObj name="Equation" r:id="rId16" imgW="266400" imgH="279360" progId="Equation.DSMT4">
                  <p:embed/>
                  <p:pic>
                    <p:nvPicPr>
                      <p:cNvPr id="73" name="Object 7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4766" y="6038634"/>
                        <a:ext cx="2667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5660812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7287349" y="1356896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Line 20"/>
          <p:cNvSpPr>
            <a:spLocks noChangeShapeType="1"/>
          </p:cNvSpPr>
          <p:nvPr/>
        </p:nvSpPr>
        <p:spPr bwMode="auto">
          <a:xfrm rot="5400000" flipH="1">
            <a:off x="4308254" y="1748329"/>
            <a:ext cx="3602241" cy="452137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Oval 53"/>
          <p:cNvSpPr/>
          <p:nvPr/>
        </p:nvSpPr>
        <p:spPr>
          <a:xfrm>
            <a:off x="7720350" y="575613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0" name="Oval 49"/>
          <p:cNvSpPr/>
          <p:nvPr/>
        </p:nvSpPr>
        <p:spPr>
          <a:xfrm>
            <a:off x="3790568" y="262413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344A00-7A35-496E-925D-28B4BEA1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  <p:graphicFrame>
        <p:nvGraphicFramePr>
          <p:cNvPr id="43" name="Object 42">
            <a:extLst>
              <a:ext uri="{FF2B5EF4-FFF2-40B4-BE49-F238E27FC236}">
                <a16:creationId xmlns:a16="http://schemas.microsoft.com/office/drawing/2014/main" id="{2D2ED1FD-7D07-4A12-8BA4-851A5005935A}"/>
              </a:ext>
            </a:extLst>
          </p:cNvPr>
          <p:cNvGraphicFramePr>
            <a:graphicFrameLocks/>
          </p:cNvGraphicFramePr>
          <p:nvPr/>
        </p:nvGraphicFramePr>
        <p:xfrm>
          <a:off x="422387" y="1063625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1" name="Equation" r:id="rId17" imgW="1498320" imgH="380880" progId="Equation.DSMT4">
                  <p:embed/>
                </p:oleObj>
              </mc:Choice>
              <mc:Fallback>
                <p:oleObj name="Equation" r:id="rId17" imgW="149832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063625"/>
                        <a:ext cx="14986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499D4C83-AB13-4473-B25C-01432598C126}"/>
              </a:ext>
            </a:extLst>
          </p:cNvPr>
          <p:cNvGraphicFramePr>
            <a:graphicFrameLocks/>
          </p:cNvGraphicFramePr>
          <p:nvPr/>
        </p:nvGraphicFramePr>
        <p:xfrm>
          <a:off x="422387" y="1737148"/>
          <a:ext cx="12811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2" name="Equation" r:id="rId19" imgW="1282680" imgH="380880" progId="Equation.DSMT4">
                  <p:embed/>
                </p:oleObj>
              </mc:Choice>
              <mc:Fallback>
                <p:oleObj name="Equation" r:id="rId19" imgW="128268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1737148"/>
                        <a:ext cx="1281113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>
            <a:extLst>
              <a:ext uri="{FF2B5EF4-FFF2-40B4-BE49-F238E27FC236}">
                <a16:creationId xmlns:a16="http://schemas.microsoft.com/office/drawing/2014/main" id="{84A2A73A-1168-40A5-99C5-C17A447CCD83}"/>
              </a:ext>
            </a:extLst>
          </p:cNvPr>
          <p:cNvGraphicFramePr>
            <a:graphicFrameLocks/>
          </p:cNvGraphicFramePr>
          <p:nvPr/>
        </p:nvGraphicFramePr>
        <p:xfrm>
          <a:off x="422387" y="2410671"/>
          <a:ext cx="1231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3" name="Equation" r:id="rId21" imgW="1231560" imgH="380880" progId="Equation.DSMT4">
                  <p:embed/>
                </p:oleObj>
              </mc:Choice>
              <mc:Fallback>
                <p:oleObj name="Equation" r:id="rId21" imgW="1231560" imgH="38088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7" y="2410671"/>
                        <a:ext cx="1231900" cy="3810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">
            <a:extLst>
              <a:ext uri="{FF2B5EF4-FFF2-40B4-BE49-F238E27FC236}">
                <a16:creationId xmlns:a16="http://schemas.microsoft.com/office/drawing/2014/main" id="{9E74176D-B014-462C-8EB0-EAB13C59DA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817597"/>
              </p:ext>
            </p:extLst>
          </p:nvPr>
        </p:nvGraphicFramePr>
        <p:xfrm>
          <a:off x="426403" y="3220038"/>
          <a:ext cx="1803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4" name="Equation" r:id="rId23" imgW="1803240" imgH="380880" progId="Equation.DSMT4">
                  <p:embed/>
                </p:oleObj>
              </mc:Choice>
              <mc:Fallback>
                <p:oleObj name="Equation" r:id="rId23" imgW="1803240" imgH="380880" progId="Equation.DSMT4">
                  <p:embed/>
                  <p:pic>
                    <p:nvPicPr>
                      <p:cNvPr id="4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3220038"/>
                        <a:ext cx="1803400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12">
            <a:extLst>
              <a:ext uri="{FF2B5EF4-FFF2-40B4-BE49-F238E27FC236}">
                <a16:creationId xmlns:a16="http://schemas.microsoft.com/office/drawing/2014/main" id="{EB5B33B4-079E-49E7-942F-1E08C386CB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548637"/>
              </p:ext>
            </p:extLst>
          </p:nvPr>
        </p:nvGraphicFramePr>
        <p:xfrm>
          <a:off x="426403" y="5032598"/>
          <a:ext cx="22352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5" name="Equation" r:id="rId25" imgW="2234880" imgH="723600" progId="Equation.DSMT4">
                  <p:embed/>
                </p:oleObj>
              </mc:Choice>
              <mc:Fallback>
                <p:oleObj name="Equation" r:id="rId25" imgW="2234880" imgH="723600" progId="Equation.DSMT4">
                  <p:embed/>
                  <p:pic>
                    <p:nvPicPr>
                      <p:cNvPr id="4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5032598"/>
                        <a:ext cx="22352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14">
            <a:extLst>
              <a:ext uri="{FF2B5EF4-FFF2-40B4-BE49-F238E27FC236}">
                <a16:creationId xmlns:a16="http://schemas.microsoft.com/office/drawing/2014/main" id="{4AAD50AB-43A9-4D5D-A4B6-4896DDB5DD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5550785"/>
              </p:ext>
            </p:extLst>
          </p:nvPr>
        </p:nvGraphicFramePr>
        <p:xfrm>
          <a:off x="2059003" y="3954867"/>
          <a:ext cx="8255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6" name="Equation" r:id="rId27" imgW="825480" imgH="799920" progId="Equation.DSMT4">
                  <p:embed/>
                </p:oleObj>
              </mc:Choice>
              <mc:Fallback>
                <p:oleObj name="Equation" r:id="rId27" imgW="825480" imgH="799920" progId="Equation.DSMT4">
                  <p:embed/>
                  <p:pic>
                    <p:nvPicPr>
                      <p:cNvPr id="49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9003" y="3954867"/>
                        <a:ext cx="825500" cy="80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5">
            <a:extLst>
              <a:ext uri="{FF2B5EF4-FFF2-40B4-BE49-F238E27FC236}">
                <a16:creationId xmlns:a16="http://schemas.microsoft.com/office/drawing/2014/main" id="{786416E2-ABFF-4AFA-A3EB-186A903BE0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2321362"/>
              </p:ext>
            </p:extLst>
          </p:nvPr>
        </p:nvGraphicFramePr>
        <p:xfrm>
          <a:off x="426403" y="3954867"/>
          <a:ext cx="1562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7" name="Equation" r:id="rId29" imgW="1562040" imgH="723600" progId="Equation.DSMT4">
                  <p:embed/>
                </p:oleObj>
              </mc:Choice>
              <mc:Fallback>
                <p:oleObj name="Equation" r:id="rId29" imgW="1562040" imgH="723600" progId="Equation.DSMT4">
                  <p:embed/>
                  <p:pic>
                    <p:nvPicPr>
                      <p:cNvPr id="5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403" y="3954867"/>
                        <a:ext cx="1562100" cy="72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>
            <a:extLst>
              <a:ext uri="{FF2B5EF4-FFF2-40B4-BE49-F238E27FC236}">
                <a16:creationId xmlns:a16="http://schemas.microsoft.com/office/drawing/2014/main" id="{3518524D-633B-43ED-908D-3201EE8874E9}"/>
              </a:ext>
            </a:extLst>
          </p:cNvPr>
          <p:cNvSpPr txBox="1">
            <a:spLocks/>
          </p:cNvSpPr>
          <p:nvPr/>
        </p:nvSpPr>
        <p:spPr>
          <a:xfrm>
            <a:off x="336498" y="0"/>
            <a:ext cx="880750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pour le moteur à aimants permanents</a:t>
            </a:r>
          </a:p>
        </p:txBody>
      </p:sp>
    </p:spTree>
    <p:extLst>
      <p:ext uri="{BB962C8B-B14F-4D97-AF65-F5344CB8AC3E}">
        <p14:creationId xmlns:p14="http://schemas.microsoft.com/office/powerpoint/2010/main" val="32124495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" fill="hold"/>
                                        <p:tgtEl>
                                          <p:spTgt spid="77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"/>
                            </p:stCondLst>
                            <p:childTnLst>
                              <p:par>
                                <p:cTn id="15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42934 0.45672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2294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7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1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0" grpId="0" animBg="1"/>
      <p:bldP spid="50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4" b="2851"/>
          <a:stretch/>
        </p:blipFill>
        <p:spPr>
          <a:xfrm>
            <a:off x="343429" y="917979"/>
            <a:ext cx="8457143" cy="5779294"/>
          </a:xfrm>
          <a:prstGeom prst="rect">
            <a:avLst/>
          </a:prstGeom>
        </p:spPr>
      </p:pic>
      <p:sp>
        <p:nvSpPr>
          <p:cNvPr id="40" name="Line 8"/>
          <p:cNvSpPr>
            <a:spLocks noChangeShapeType="1"/>
          </p:cNvSpPr>
          <p:nvPr/>
        </p:nvSpPr>
        <p:spPr bwMode="auto">
          <a:xfrm flipH="1">
            <a:off x="2448448" y="2797279"/>
            <a:ext cx="186264" cy="25706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7" name="Object 96"/>
          <p:cNvGraphicFramePr>
            <a:graphicFrameLocks/>
          </p:cNvGraphicFramePr>
          <p:nvPr/>
        </p:nvGraphicFramePr>
        <p:xfrm>
          <a:off x="576263" y="5491009"/>
          <a:ext cx="1308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0" name="Equation" r:id="rId5" imgW="1307880" imgH="431640" progId="Equation.DSMT4">
                  <p:embed/>
                </p:oleObj>
              </mc:Choice>
              <mc:Fallback>
                <p:oleObj name="Equation" r:id="rId5" imgW="1307880" imgH="431640" progId="Equation.DSMT4">
                  <p:embed/>
                  <p:pic>
                    <p:nvPicPr>
                      <p:cNvPr id="7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5491009"/>
                        <a:ext cx="1308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96"/>
          <p:cNvGraphicFramePr>
            <a:graphicFrameLocks/>
          </p:cNvGraphicFramePr>
          <p:nvPr/>
        </p:nvGraphicFramePr>
        <p:xfrm>
          <a:off x="7015163" y="2149475"/>
          <a:ext cx="1612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1" name="Equation" r:id="rId7" imgW="1612800" imgH="431640" progId="Equation.DSMT4">
                  <p:embed/>
                </p:oleObj>
              </mc:Choice>
              <mc:Fallback>
                <p:oleObj name="Equation" r:id="rId7" imgW="1612800" imgH="431640" progId="Equation.DSMT4">
                  <p:embed/>
                  <p:pic>
                    <p:nvPicPr>
                      <p:cNvPr id="7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5163" y="2149475"/>
                        <a:ext cx="1612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Title 1"/>
          <p:cNvSpPr txBox="1">
            <a:spLocks/>
          </p:cNvSpPr>
          <p:nvPr/>
        </p:nvSpPr>
        <p:spPr>
          <a:xfrm>
            <a:off x="0" y="0"/>
            <a:ext cx="91440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Démarrage d'un moteur à courant continu </a:t>
            </a:r>
            <a:r>
              <a:rPr lang="fr-CH" sz="2000"/>
              <a:t>Démarrage (750 tr/min à vide)</a:t>
            </a:r>
            <a:endParaRPr lang="fr-CH" sz="2800"/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857250" y="1621930"/>
            <a:ext cx="533399" cy="109147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79108" y="1252598"/>
            <a:ext cx="27998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Montée exponentielle</a:t>
            </a:r>
            <a:endParaRPr lang="en-US"/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2316569" y="1903710"/>
            <a:ext cx="243366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Décroissance avec l'augmentation de la vitesse</a:t>
            </a:r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5155312" y="3004330"/>
            <a:ext cx="3328154" cy="1634943"/>
            <a:chOff x="1347788" y="4500350"/>
            <a:chExt cx="4122737" cy="2025279"/>
          </a:xfrm>
        </p:grpSpPr>
        <p:sp>
          <p:nvSpPr>
            <p:cNvPr id="11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2225879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3286964" y="4839456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>
              <a:off x="1675017" y="651029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9" name="Object 18"/>
            <p:cNvGraphicFramePr>
              <a:graphicFrameLocks/>
            </p:cNvGraphicFramePr>
            <p:nvPr/>
          </p:nvGraphicFramePr>
          <p:xfrm>
            <a:off x="2475434" y="4500350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2" name="Equation" r:id="rId9" imgW="266400" imgH="266400" progId="Equation.DSMT4">
                    <p:embed/>
                  </p:oleObj>
                </mc:Choice>
                <mc:Fallback>
                  <p:oleObj name="Equation" r:id="rId9" imgW="266400" imgH="266400" progId="Equation.DSMT4">
                    <p:embed/>
                    <p:pic>
                      <p:nvPicPr>
                        <p:cNvPr id="19" name="Object 1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5434" y="4500350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19"/>
            <p:cNvGraphicFramePr>
              <a:graphicFrameLocks/>
            </p:cNvGraphicFramePr>
            <p:nvPr/>
          </p:nvGraphicFramePr>
          <p:xfrm>
            <a:off x="3556000" y="4508500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3" name="Equation" r:id="rId11" imgW="228600" imgH="266400" progId="Equation.DSMT4">
                    <p:embed/>
                  </p:oleObj>
                </mc:Choice>
                <mc:Fallback>
                  <p:oleObj name="Equation" r:id="rId11" imgW="228600" imgH="26640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6000" y="4508500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0"/>
            <p:cNvGraphicFramePr>
              <a:graphicFrameLocks/>
            </p:cNvGraphicFramePr>
            <p:nvPr/>
          </p:nvGraphicFramePr>
          <p:xfrm>
            <a:off x="5203825" y="5562600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4" name="Equation" r:id="rId13" imgW="266400" imgH="380880" progId="Equation.DSMT4">
                    <p:embed/>
                  </p:oleObj>
                </mc:Choice>
                <mc:Fallback>
                  <p:oleObj name="Equation" r:id="rId13" imgW="266400" imgH="380880" progId="Equation.DSMT4">
                    <p:embed/>
                    <p:pic>
                      <p:nvPicPr>
                        <p:cNvPr id="21" name="Object 2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3825" y="5562600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Oval 21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rot="16200000">
              <a:off x="1911945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4" name="Object 23"/>
            <p:cNvGraphicFramePr>
              <a:graphicFrameLocks/>
            </p:cNvGraphicFramePr>
            <p:nvPr/>
          </p:nvGraphicFramePr>
          <p:xfrm>
            <a:off x="1844675" y="4568825"/>
            <a:ext cx="1143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5" name="Equation" r:id="rId15" imgW="114120" imgH="266400" progId="Equation.DSMT4">
                    <p:embed/>
                  </p:oleObj>
                </mc:Choice>
                <mc:Fallback>
                  <p:oleObj name="Equation" r:id="rId15" imgW="114120" imgH="266400" progId="Equation.DSMT4">
                    <p:embed/>
                    <p:pic>
                      <p:nvPicPr>
                        <p:cNvPr id="24" name="Object 2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44675" y="4568825"/>
                          <a:ext cx="1143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5" name="Straight Arrow Connector 24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6" name="Object 25"/>
            <p:cNvGraphicFramePr>
              <a:graphicFrameLocks/>
            </p:cNvGraphicFramePr>
            <p:nvPr/>
          </p:nvGraphicFramePr>
          <p:xfrm>
            <a:off x="1347788" y="5651500"/>
            <a:ext cx="2032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96" name="Equation" r:id="rId17" imgW="203040" imgH="203040" progId="Equation.DSMT4">
                    <p:embed/>
                  </p:oleObj>
                </mc:Choice>
                <mc:Fallback>
                  <p:oleObj name="Equation" r:id="rId17" imgW="203040" imgH="203040" progId="Equation.DSMT4">
                    <p:embed/>
                    <p:pic>
                      <p:nvPicPr>
                        <p:cNvPr id="26" name="Object 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7788" y="5651500"/>
                          <a:ext cx="203200" cy="203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7" name="Straight Arrow Connector 26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A9A2B5-82E9-4091-9452-922A5995D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595260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5" grpId="0" animBg="1"/>
      <p:bldP spid="17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9654A17-077C-178B-3A97-72F266F3BEC1}"/>
              </a:ext>
            </a:extLst>
          </p:cNvPr>
          <p:cNvSpPr/>
          <p:nvPr/>
        </p:nvSpPr>
        <p:spPr>
          <a:xfrm>
            <a:off x="0" y="1"/>
            <a:ext cx="9172303" cy="684916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9CEF62CA-77FF-94E5-06A9-5D33BA7A1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0875"/>
            <a:ext cx="9144000" cy="563712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  <p:pic>
        <p:nvPicPr>
          <p:cNvPr id="3" name="Picture 2" descr="A black and silver cylinder with white text&#10;&#10;Description automatically generated">
            <a:extLst>
              <a:ext uri="{FF2B5EF4-FFF2-40B4-BE49-F238E27FC236}">
                <a16:creationId xmlns:a16="http://schemas.microsoft.com/office/drawing/2014/main" id="{9014E84E-7FE5-A144-31A5-F2A8D2702D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4" r="55546" b="12236"/>
          <a:stretch/>
        </p:blipFill>
        <p:spPr>
          <a:xfrm>
            <a:off x="6373118" y="-1"/>
            <a:ext cx="2640254" cy="1577165"/>
          </a:xfrm>
          <a:prstGeom prst="rect">
            <a:avLst/>
          </a:prstGeom>
        </p:spPr>
      </p:pic>
      <p:pic>
        <p:nvPicPr>
          <p:cNvPr id="6" name="Picture 5" descr="A black and silver cylinder with white text&#10;&#10;Description automatically generated">
            <a:extLst>
              <a:ext uri="{FF2B5EF4-FFF2-40B4-BE49-F238E27FC236}">
                <a16:creationId xmlns:a16="http://schemas.microsoft.com/office/drawing/2014/main" id="{D0F88A4E-6B0A-D9CF-A535-EE3664BE4B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46" b="73561"/>
          <a:stretch/>
        </p:blipFill>
        <p:spPr>
          <a:xfrm>
            <a:off x="28303" y="-1"/>
            <a:ext cx="3455126" cy="94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6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4306</TotalTime>
  <Words>430</Words>
  <Application>Microsoft Office PowerPoint</Application>
  <PresentationFormat>On-screen Show (4:3)</PresentationFormat>
  <Paragraphs>147</Paragraphs>
  <Slides>26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Verdana</vt:lpstr>
      <vt:lpstr>Office Theme</vt:lpstr>
      <vt:lpstr>Equation</vt:lpstr>
      <vt:lpstr>Conversion d'énergie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161</cp:revision>
  <dcterms:created xsi:type="dcterms:W3CDTF">2015-07-31T09:03:02Z</dcterms:created>
  <dcterms:modified xsi:type="dcterms:W3CDTF">2024-11-11T19:33:46Z</dcterms:modified>
</cp:coreProperties>
</file>